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3" r:id="rId3"/>
  </p:sldMasterIdLst>
  <p:notesMasterIdLst>
    <p:notesMasterId r:id="rId5"/>
  </p:notesMasterIdLst>
  <p:handoutMasterIdLst>
    <p:handoutMasterId r:id="rId30"/>
  </p:handoutMasterIdLst>
  <p:sldIdLst>
    <p:sldId id="256" r:id="rId4"/>
    <p:sldId id="259" r:id="rId6"/>
    <p:sldId id="327" r:id="rId7"/>
    <p:sldId id="328" r:id="rId8"/>
    <p:sldId id="329" r:id="rId9"/>
    <p:sldId id="330" r:id="rId10"/>
    <p:sldId id="331" r:id="rId11"/>
    <p:sldId id="332" r:id="rId12"/>
    <p:sldId id="300" r:id="rId13"/>
    <p:sldId id="322" r:id="rId14"/>
    <p:sldId id="302" r:id="rId15"/>
    <p:sldId id="323" r:id="rId16"/>
    <p:sldId id="324" r:id="rId17"/>
    <p:sldId id="325" r:id="rId18"/>
    <p:sldId id="326" r:id="rId19"/>
    <p:sldId id="272" r:id="rId20"/>
    <p:sldId id="303" r:id="rId21"/>
    <p:sldId id="311" r:id="rId22"/>
    <p:sldId id="312" r:id="rId23"/>
    <p:sldId id="310" r:id="rId24"/>
    <p:sldId id="304" r:id="rId25"/>
    <p:sldId id="307" r:id="rId26"/>
    <p:sldId id="308" r:id="rId27"/>
    <p:sldId id="309" r:id="rId28"/>
    <p:sldId id="288" r:id="rId29"/>
  </p:sldIdLst>
  <p:sldSz cx="12192000" cy="6858000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41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云中阳" initials="云中阳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6DE"/>
    <a:srgbClr val="F3F3F1"/>
    <a:srgbClr val="A0FCCE"/>
    <a:srgbClr val="99FFCC"/>
    <a:srgbClr val="FF0000"/>
    <a:srgbClr val="7F7F7F"/>
    <a:srgbClr val="414954"/>
    <a:srgbClr val="F4F4F4"/>
    <a:srgbClr val="E11F28"/>
    <a:srgbClr val="404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88669" autoAdjust="0"/>
  </p:normalViewPr>
  <p:slideViewPr>
    <p:cSldViewPr snapToGrid="0" showGuides="1">
      <p:cViewPr varScale="1">
        <p:scale>
          <a:sx n="106" d="100"/>
          <a:sy n="106" d="100"/>
        </p:scale>
        <p:origin x="835" y="72"/>
      </p:cViewPr>
      <p:guideLst>
        <p:guide orient="horz" pos="744"/>
        <p:guide pos="4106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280" y="-96"/>
      </p:cViewPr>
      <p:guideLst>
        <p:guide orient="horz" pos="2879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旗黑-55简" panose="00020600040101010101" charset="-128"/>
              </a:rPr>
            </a:fld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旗黑-55简" panose="00020600040101010101" charset="-128"/>
              </a:rPr>
            </a:fld>
            <a:endParaRPr lang="zh-CN" altLang="en-US">
              <a:cs typeface="汉仪旗黑-55简" panose="0002060004010101010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55600" y="355600"/>
            <a:ext cx="11480800" cy="6146800"/>
          </a:xfrm>
          <a:prstGeom prst="rect">
            <a:avLst/>
          </a:prstGeom>
          <a:noFill/>
          <a:ln w="9525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汉仪旗黑-55简" panose="00020600040101010101" charset="-128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0" y="659595"/>
            <a:ext cx="259492" cy="532713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汉仪旗黑-55简" panose="00020600040101010101" charset="-128"/>
            </a:endParaRPr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65"/>
            </a:lvl2pPr>
            <a:lvl3pPr marL="914400" indent="0">
              <a:buNone/>
              <a:defRPr sz="1600"/>
            </a:lvl3pPr>
            <a:lvl4pPr marL="1371600" indent="0">
              <a:buNone/>
              <a:defRPr sz="1465"/>
            </a:lvl4pPr>
            <a:lvl5pPr marL="1828800" indent="0">
              <a:buNone/>
              <a:defRPr sz="1465"/>
            </a:lvl5pPr>
            <a:lvl6pPr marL="2286000" indent="0">
              <a:buNone/>
              <a:defRPr sz="1465"/>
            </a:lvl6pPr>
            <a:lvl7pPr marL="2743200" indent="0">
              <a:buNone/>
              <a:defRPr sz="1465"/>
            </a:lvl7pPr>
            <a:lvl8pPr marL="3200400" indent="0">
              <a:buNone/>
              <a:defRPr sz="1465"/>
            </a:lvl8pPr>
            <a:lvl9pPr marL="3657600" indent="0">
              <a:buNone/>
              <a:defRPr sz="14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5" Type="http://schemas.openxmlformats.org/officeDocument/2006/relationships/theme" Target="../theme/theme1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</p:sldLayoutIdLst>
  <p:transition spd="slow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F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3.svg"/><Relationship Id="rId11" Type="http://schemas.openxmlformats.org/officeDocument/2006/relationships/image" Target="../media/image32.png"/><Relationship Id="rId10" Type="http://schemas.openxmlformats.org/officeDocument/2006/relationships/image" Target="../media/image31.sv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45.wdp"/><Relationship Id="rId8" Type="http://schemas.openxmlformats.org/officeDocument/2006/relationships/image" Target="../media/image44.png"/><Relationship Id="rId7" Type="http://schemas.microsoft.com/office/2007/relationships/hdphoto" Target="../media/image43.wdp"/><Relationship Id="rId6" Type="http://schemas.openxmlformats.org/officeDocument/2006/relationships/image" Target="../media/image42.png"/><Relationship Id="rId5" Type="http://schemas.microsoft.com/office/2007/relationships/hdphoto" Target="../media/image41.wdp"/><Relationship Id="rId4" Type="http://schemas.openxmlformats.org/officeDocument/2006/relationships/image" Target="../media/image40.png"/><Relationship Id="rId3" Type="http://schemas.microsoft.com/office/2007/relationships/hdphoto" Target="../media/image39.wdp"/><Relationship Id="rId2" Type="http://schemas.openxmlformats.org/officeDocument/2006/relationships/image" Target="../media/image38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.xml"/><Relationship Id="rId11" Type="http://schemas.microsoft.com/office/2007/relationships/hdphoto" Target="../media/image47.wdp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54.wdp"/><Relationship Id="rId8" Type="http://schemas.openxmlformats.org/officeDocument/2006/relationships/image" Target="../media/image53.png"/><Relationship Id="rId7" Type="http://schemas.microsoft.com/office/2007/relationships/hdphoto" Target="../media/image52.wdp"/><Relationship Id="rId6" Type="http://schemas.openxmlformats.org/officeDocument/2006/relationships/image" Target="../media/image51.png"/><Relationship Id="rId5" Type="http://schemas.microsoft.com/office/2007/relationships/hdphoto" Target="../media/image47.wdp"/><Relationship Id="rId4" Type="http://schemas.openxmlformats.org/officeDocument/2006/relationships/image" Target="../media/image46.png"/><Relationship Id="rId3" Type="http://schemas.microsoft.com/office/2007/relationships/hdphoto" Target="../media/image50.wdp"/><Relationship Id="rId2" Type="http://schemas.openxmlformats.org/officeDocument/2006/relationships/image" Target="../media/image49.pn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microsoft.com/office/2007/relationships/hdphoto" Target="../media/image56.wdp"/><Relationship Id="rId10" Type="http://schemas.openxmlformats.org/officeDocument/2006/relationships/image" Target="../media/image55.pn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65.wdp"/><Relationship Id="rId8" Type="http://schemas.openxmlformats.org/officeDocument/2006/relationships/image" Target="../media/image64.png"/><Relationship Id="rId7" Type="http://schemas.microsoft.com/office/2007/relationships/hdphoto" Target="../media/image63.wdp"/><Relationship Id="rId6" Type="http://schemas.openxmlformats.org/officeDocument/2006/relationships/image" Target="../media/image62.png"/><Relationship Id="rId5" Type="http://schemas.microsoft.com/office/2007/relationships/hdphoto" Target="../media/image61.wdp"/><Relationship Id="rId4" Type="http://schemas.openxmlformats.org/officeDocument/2006/relationships/image" Target="../media/image60.png"/><Relationship Id="rId3" Type="http://schemas.microsoft.com/office/2007/relationships/hdphoto" Target="../media/image59.wdp"/><Relationship Id="rId2" Type="http://schemas.openxmlformats.org/officeDocument/2006/relationships/image" Target="../media/image58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microsoft.com/office/2007/relationships/hdphoto" Target="../media/image67.wdp"/><Relationship Id="rId10" Type="http://schemas.openxmlformats.org/officeDocument/2006/relationships/image" Target="../media/image66.png"/><Relationship Id="rId1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&#35745;&#31639;&#26426;&#24037;&#31243;&#23398;&#38498;-202311276022Z-&#22522;&#20110;RSS&#30340;&#23460;&#20869;&#21487;&#35265;&#20809;&#23450;&#20301;&#20851;&#38190;&#25216;&#26415;&#30740;&#31350;-&#23450;&#20301;&#28436;&#31034;&#35270;&#39057;.mp4" TargetMode="External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7" name="任意多边形 6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119671" y="5139161"/>
            <a:ext cx="5952661" cy="35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35" dirty="0">
                <a:solidFill>
                  <a:srgbClr val="414954"/>
                </a:solidFill>
                <a:cs typeface="+mn-ea"/>
                <a:sym typeface="+mn-lt"/>
              </a:rPr>
              <a:t>计算机工程学院网络工程系网嵌</a:t>
            </a:r>
            <a:r>
              <a:rPr lang="en-US" altLang="zh-CN" sz="1735" dirty="0">
                <a:solidFill>
                  <a:srgbClr val="414954"/>
                </a:solidFill>
                <a:cs typeface="+mn-ea"/>
                <a:sym typeface="+mn-lt"/>
              </a:rPr>
              <a:t>203</a:t>
            </a:r>
            <a:r>
              <a:rPr lang="zh-CN" altLang="en-US" sz="1735" dirty="0">
                <a:solidFill>
                  <a:srgbClr val="414954"/>
                </a:solidFill>
                <a:cs typeface="+mn-ea"/>
                <a:sym typeface="+mn-lt"/>
              </a:rPr>
              <a:t>班</a:t>
            </a:r>
            <a:endParaRPr lang="zh-CN" altLang="en-US" sz="17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08129" y="4019323"/>
            <a:ext cx="2059664" cy="306880"/>
          </a:xfrm>
          <a:prstGeom prst="roundRect">
            <a:avLst/>
          </a:prstGeom>
          <a:noFill/>
          <a:ln w="9525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35" dirty="0">
                <a:solidFill>
                  <a:srgbClr val="414954"/>
                </a:solidFill>
                <a:cs typeface="+mn-ea"/>
                <a:sym typeface="+mn-lt"/>
              </a:rPr>
              <a:t>答辩人：</a:t>
            </a:r>
            <a:endParaRPr lang="zh-CN" altLang="en-US" sz="17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219494" y="4019323"/>
            <a:ext cx="2601417" cy="306880"/>
          </a:xfrm>
          <a:prstGeom prst="roundRect">
            <a:avLst/>
          </a:prstGeom>
          <a:noFill/>
          <a:ln w="9525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35" dirty="0">
                <a:solidFill>
                  <a:srgbClr val="414954"/>
                </a:solidFill>
                <a:cs typeface="+mn-ea"/>
                <a:sym typeface="+mn-lt"/>
              </a:rPr>
              <a:t>导师：  </a:t>
            </a:r>
            <a:endParaRPr lang="zh-CN" altLang="en-US" sz="17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478090" y="2439164"/>
            <a:ext cx="7345548" cy="1477289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rgbClr val="414954"/>
                </a:solidFill>
                <a:latin typeface="+mj-lt"/>
                <a:cs typeface="+mn-ea"/>
                <a:sym typeface="+mn-lt"/>
              </a:rPr>
              <a:t>基于</a:t>
            </a:r>
            <a:r>
              <a:rPr lang="en-US" altLang="zh-CN" sz="4400" b="1" dirty="0">
                <a:solidFill>
                  <a:srgbClr val="414954"/>
                </a:solidFill>
                <a:latin typeface="+mj-lt"/>
                <a:cs typeface="+mn-ea"/>
                <a:sym typeface="+mn-lt"/>
              </a:rPr>
              <a:t>RSS</a:t>
            </a:r>
            <a:r>
              <a:rPr lang="zh-CN" altLang="en-US" sz="4400" b="1" dirty="0">
                <a:solidFill>
                  <a:srgbClr val="414954"/>
                </a:solidFill>
                <a:latin typeface="+mj-lt"/>
                <a:cs typeface="+mn-ea"/>
                <a:sym typeface="+mn-lt"/>
              </a:rPr>
              <a:t>的室内可见光   </a:t>
            </a:r>
            <a:endParaRPr lang="zh-CN" altLang="en-US" sz="4400" b="1" dirty="0">
              <a:solidFill>
                <a:srgbClr val="414954"/>
              </a:solidFill>
              <a:latin typeface="+mj-lt"/>
              <a:cs typeface="+mn-ea"/>
              <a:sym typeface="+mn-lt"/>
            </a:endParaRPr>
          </a:p>
          <a:p>
            <a:pPr algn="dist"/>
            <a:r>
              <a:rPr lang="zh-CN" altLang="en-US" sz="4400" b="1" dirty="0">
                <a:solidFill>
                  <a:srgbClr val="414954"/>
                </a:solidFill>
                <a:latin typeface="+mj-lt"/>
                <a:cs typeface="+mn-ea"/>
                <a:sym typeface="+mn-lt"/>
              </a:rPr>
              <a:t> 定位关键技术研究</a:t>
            </a:r>
            <a:endParaRPr lang="zh-CN" altLang="en-US" sz="4400" b="1" dirty="0">
              <a:solidFill>
                <a:srgbClr val="414954"/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06" y="796422"/>
            <a:ext cx="1977498" cy="1977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5596" y="635168"/>
            <a:ext cx="4456292" cy="103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414954"/>
                </a:solidFill>
                <a:cs typeface="+mn-ea"/>
              </a:rPr>
              <a:t>系统需求分析</a:t>
            </a:r>
            <a:endParaRPr lang="en-US" altLang="zh-CN" sz="2400" dirty="0">
              <a:solidFill>
                <a:srgbClr val="414954"/>
              </a:solidFill>
              <a:cs typeface="+mn-ea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System requirements analysis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  <a:p>
            <a:endParaRPr lang="zh-CN" altLang="en-US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19" name="文本框 15"/>
          <p:cNvSpPr txBox="1">
            <a:spLocks noChangeArrowheads="1"/>
          </p:cNvSpPr>
          <p:nvPr/>
        </p:nvSpPr>
        <p:spPr bwMode="auto">
          <a:xfrm>
            <a:off x="5201598" y="1545737"/>
            <a:ext cx="20930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定位算法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文本框 15"/>
          <p:cNvSpPr txBox="1">
            <a:spLocks noChangeArrowheads="1"/>
          </p:cNvSpPr>
          <p:nvPr/>
        </p:nvSpPr>
        <p:spPr bwMode="auto">
          <a:xfrm>
            <a:off x="8946126" y="1454114"/>
            <a:ext cx="20930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模拟数据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文本框 15"/>
          <p:cNvSpPr txBox="1">
            <a:spLocks noChangeArrowheads="1"/>
          </p:cNvSpPr>
          <p:nvPr/>
        </p:nvSpPr>
        <p:spPr bwMode="auto">
          <a:xfrm>
            <a:off x="1652141" y="3757313"/>
            <a:ext cx="20930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数据采集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文本框 15"/>
          <p:cNvSpPr txBox="1">
            <a:spLocks noChangeArrowheads="1"/>
          </p:cNvSpPr>
          <p:nvPr/>
        </p:nvSpPr>
        <p:spPr bwMode="auto">
          <a:xfrm>
            <a:off x="8610334" y="3865926"/>
            <a:ext cx="28187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接收端数据处理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文本框 15"/>
          <p:cNvSpPr txBox="1">
            <a:spLocks noChangeArrowheads="1"/>
          </p:cNvSpPr>
          <p:nvPr/>
        </p:nvSpPr>
        <p:spPr bwMode="auto">
          <a:xfrm>
            <a:off x="5168884" y="3750743"/>
            <a:ext cx="20930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发射端控制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9" name="图形 28" descr="数学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89834" y="1332770"/>
            <a:ext cx="914400" cy="914400"/>
          </a:xfrm>
          <a:prstGeom prst="rect">
            <a:avLst/>
          </a:prstGeom>
        </p:spPr>
      </p:pic>
      <p:pic>
        <p:nvPicPr>
          <p:cNvPr id="31" name="图形 30" descr="条形图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840" y="1278524"/>
            <a:ext cx="833208" cy="833208"/>
          </a:xfrm>
          <a:prstGeom prst="rect">
            <a:avLst/>
          </a:prstGeom>
        </p:spPr>
      </p:pic>
      <p:pic>
        <p:nvPicPr>
          <p:cNvPr id="33" name="图形 32" descr="饼图演示文稿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1" y="3660961"/>
            <a:ext cx="728185" cy="728185"/>
          </a:xfrm>
          <a:prstGeom prst="rect">
            <a:avLst/>
          </a:prstGeom>
        </p:spPr>
      </p:pic>
      <p:pic>
        <p:nvPicPr>
          <p:cNvPr id="35" name="图形 34" descr="闪电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5139" y="3750743"/>
            <a:ext cx="670306" cy="670306"/>
          </a:xfrm>
          <a:prstGeom prst="rect">
            <a:avLst/>
          </a:prstGeom>
        </p:spPr>
      </p:pic>
      <p:pic>
        <p:nvPicPr>
          <p:cNvPr id="37" name="图形 36" descr="研究 纯色填充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6551" y="3721804"/>
            <a:ext cx="728185" cy="728185"/>
          </a:xfrm>
          <a:prstGeom prst="rect">
            <a:avLst/>
          </a:prstGeom>
        </p:spPr>
      </p:pic>
      <p:sp>
        <p:nvSpPr>
          <p:cNvPr id="24" name="文本框 12"/>
          <p:cNvSpPr/>
          <p:nvPr/>
        </p:nvSpPr>
        <p:spPr>
          <a:xfrm>
            <a:off x="909229" y="2285047"/>
            <a:ext cx="3077779" cy="85882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zh-CN" sz="2000" b="1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OLED</a:t>
            </a:r>
            <a:r>
              <a:rPr lang="zh-CN" altLang="zh-CN" sz="2000" b="1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，用以显示坐标位置、光强和高度等信息</a:t>
            </a:r>
            <a:endParaRPr lang="en-US" altLang="zh-CN" sz="20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1695863" y="1545737"/>
            <a:ext cx="20930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显示界面</a:t>
            </a:r>
            <a:endParaRPr lang="zh-CN" altLang="en-US" sz="28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6" name="图形 25" descr="放大镜 纯色填充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7979" y="1454114"/>
            <a:ext cx="706466" cy="706466"/>
          </a:xfrm>
          <a:prstGeom prst="rect">
            <a:avLst/>
          </a:prstGeom>
        </p:spPr>
      </p:pic>
      <p:sp>
        <p:nvSpPr>
          <p:cNvPr id="28" name="文本框 12"/>
          <p:cNvSpPr/>
          <p:nvPr/>
        </p:nvSpPr>
        <p:spPr>
          <a:xfrm>
            <a:off x="4351623" y="2260023"/>
            <a:ext cx="3077779" cy="8588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sym typeface="+mn-lt"/>
              </a:rPr>
              <a:t>拓展三边定位算法，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以适应多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LED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的情况</a:t>
            </a:r>
            <a:endParaRPr lang="en-US" altLang="zh-CN" sz="20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文本框 12"/>
          <p:cNvSpPr/>
          <p:nvPr/>
        </p:nvSpPr>
        <p:spPr>
          <a:xfrm>
            <a:off x="8006551" y="2241219"/>
            <a:ext cx="3321953" cy="858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提供多样的模拟数据，以方便调试测试算法的健壮性</a:t>
            </a:r>
            <a:endParaRPr lang="en-US" altLang="zh-CN" sz="20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2" name="文本框 12"/>
          <p:cNvSpPr/>
          <p:nvPr/>
        </p:nvSpPr>
        <p:spPr>
          <a:xfrm>
            <a:off x="956794" y="4545061"/>
            <a:ext cx="3077779" cy="858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准确地测量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LED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光源的光强分布情况</a:t>
            </a:r>
            <a:endParaRPr lang="en-US" altLang="zh-CN" sz="20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4" name="文本框 12"/>
          <p:cNvSpPr/>
          <p:nvPr/>
        </p:nvSpPr>
        <p:spPr>
          <a:xfrm>
            <a:off x="4495820" y="4501842"/>
            <a:ext cx="3077779" cy="858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生成控制信号，控制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LED</a:t>
            </a: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的开启和关闭</a:t>
            </a:r>
            <a:endParaRPr lang="en-US" altLang="zh-CN" sz="20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6" name="文本框 12"/>
          <p:cNvSpPr/>
          <p:nvPr/>
        </p:nvSpPr>
        <p:spPr>
          <a:xfrm>
            <a:off x="8081750" y="4510832"/>
            <a:ext cx="3496313" cy="85882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2000" b="1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对接收端倾斜的情况进行纠正，还原接距离地面的垂直高度</a:t>
            </a:r>
            <a:endParaRPr lang="en-US" altLang="zh-CN" sz="2000" b="1" dirty="0">
              <a:solidFill>
                <a:schemeClr val="bg1"/>
              </a:solidFill>
              <a:latin typeface="+mn-ea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04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255573" y="3118147"/>
            <a:ext cx="7680853" cy="11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技术路线</a:t>
            </a:r>
            <a:endParaRPr lang="zh-CN" altLang="en-US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Technical route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10" name="任意多边形 9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619656" y="583287"/>
            <a:ext cx="4433712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项目框架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Project framework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676" y="2485434"/>
            <a:ext cx="4060486" cy="27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6344" y="1388199"/>
            <a:ext cx="4586757" cy="27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6830" y="2641269"/>
            <a:ext cx="4154086" cy="27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文本框 12"/>
          <p:cNvSpPr txBox="1"/>
          <p:nvPr/>
        </p:nvSpPr>
        <p:spPr>
          <a:xfrm>
            <a:off x="619656" y="5466050"/>
            <a:ext cx="4455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  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光强检测设备工作流程图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96162" y="4391168"/>
            <a:ext cx="330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2  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接收端工作流程图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53101" y="5466050"/>
            <a:ext cx="387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3  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发射端工作流程图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430620" y="583287"/>
            <a:ext cx="4786010" cy="5242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各个硬件设备的流程图如下所示。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9873" y="626122"/>
            <a:ext cx="4644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各个硬件设备的流程图如下所示</a:t>
            </a:r>
            <a:endParaRPr lang="zh-CN" altLang="zh-CN" sz="2400" b="1" dirty="0">
              <a:latin typeface="+mn-ea"/>
              <a:cs typeface="Times New Roman" panose="02020603050405020304" pitchFamily="18" charset="0"/>
            </a:endParaRPr>
          </a:p>
          <a:p>
            <a:endParaRPr lang="zh-CN" altLang="en-US" sz="1800" b="1" dirty="0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619656" y="583287"/>
            <a:ext cx="4435068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414954"/>
                </a:solidFill>
                <a:cs typeface="+mn-ea"/>
              </a:rPr>
              <a:t>发射端设备</a:t>
            </a:r>
            <a:endParaRPr lang="en-US" altLang="zh-CN" sz="2400" dirty="0">
              <a:solidFill>
                <a:srgbClr val="414954"/>
              </a:solidFill>
              <a:cs typeface="+mn-ea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Transmitter device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5" y="1234462"/>
            <a:ext cx="4468045" cy="237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6" b="95472" l="8264" r="88430">
                        <a14:foregroundMark x1="44628" y1="6038" x2="53719" y2="10566"/>
                        <a14:foregroundMark x1="23967" y1="5283" x2="28099" y2="5283"/>
                        <a14:foregroundMark x1="64463" y1="73208" x2="39669" y2="73962"/>
                        <a14:foregroundMark x1="49587" y1="92453" x2="56198" y2="92453"/>
                        <a14:foregroundMark x1="54545" y1="86038" x2="40496" y2="86792"/>
                        <a14:foregroundMark x1="31405" y1="89434" x2="43802" y2="89434"/>
                        <a14:foregroundMark x1="12397" y1="95849" x2="35537" y2="95849"/>
                        <a14:foregroundMark x1="52066" y1="93208" x2="88430" y2="93962"/>
                        <a14:foregroundMark x1="68595" y1="89057" x2="84298" y2="87547"/>
                        <a14:foregroundMark x1="23967" y1="67547" x2="18182" y2="73585"/>
                        <a14:foregroundMark x1="13223" y1="72075" x2="13223" y2="75094"/>
                        <a14:foregroundMark x1="73554" y1="75849" x2="80992" y2="77358"/>
                        <a14:foregroundMark x1="80992" y1="79245" x2="65289" y2="78491"/>
                        <a14:foregroundMark x1="65289" y1="80000" x2="52893" y2="80377"/>
                        <a14:foregroundMark x1="10744" y1="13208" x2="10744" y2="18868"/>
                        <a14:foregroundMark x1="8264" y1="14717" x2="9091" y2="21509"/>
                        <a14:foregroundMark x1="9091" y1="11321" x2="9091" y2="15094"/>
                        <a14:foregroundMark x1="11570" y1="27547" x2="10744" y2="36604"/>
                        <a14:foregroundMark x1="9091" y1="36604" x2="12397" y2="80000"/>
                        <a14:foregroundMark x1="12397" y1="80000" x2="80992" y2="80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14" y="748590"/>
            <a:ext cx="505460" cy="1099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4" b="97207" l="9494" r="89873">
                        <a14:foregroundMark x1="15823" y1="75978" x2="17089" y2="2514"/>
                        <a14:foregroundMark x1="89873" y1="82961" x2="90506" y2="50559"/>
                        <a14:foregroundMark x1="90506" y1="50559" x2="89241" y2="18436"/>
                        <a14:foregroundMark x1="89241" y1="18436" x2="89241" y2="5307"/>
                        <a14:foregroundMark x1="39241" y1="89106" x2="39241" y2="97207"/>
                        <a14:foregroundMark x1="45570" y1="87151" x2="46835" y2="95531"/>
                        <a14:foregroundMark x1="56962" y1="86872" x2="55696" y2="95531"/>
                        <a14:foregroundMark x1="62658" y1="87151" x2="63924" y2="95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5994" y="507760"/>
            <a:ext cx="655955" cy="1485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91775" l="9211" r="91667">
                        <a14:foregroundMark x1="13596" y1="12987" x2="21930" y2="14286"/>
                        <a14:foregroundMark x1="54386" y1="14719" x2="71053" y2="15584"/>
                        <a14:foregroundMark x1="83772" y1="12987" x2="83772" y2="12987"/>
                        <a14:foregroundMark x1="89912" y1="13420" x2="89912" y2="13420"/>
                        <a14:foregroundMark x1="92105" y1="19913" x2="92105" y2="19913"/>
                        <a14:foregroundMark x1="15789" y1="21212" x2="11842" y2="22078"/>
                        <a14:foregroundMark x1="11842" y1="22078" x2="9211" y2="21212"/>
                        <a14:foregroundMark x1="20614" y1="84848" x2="25439" y2="86147"/>
                        <a14:foregroundMark x1="24561" y1="89177" x2="21491" y2="91775"/>
                        <a14:foregroundMark x1="13596" y1="85281" x2="12281" y2="86147"/>
                        <a14:foregroundMark x1="12281" y1="83983" x2="9211" y2="83983"/>
                        <a14:foregroundMark x1="73684" y1="81385" x2="78947" y2="86580"/>
                        <a14:foregroundMark x1="88596" y1="82684" x2="89474" y2="83117"/>
                        <a14:foregroundMark x1="91228" y1="90909" x2="91228" y2="91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63" y="2448077"/>
            <a:ext cx="948690" cy="960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667" l="9705" r="89030">
                        <a14:foregroundMark x1="44259" y1="13542" x2="56118" y2="27778"/>
                        <a14:foregroundMark x1="41772" y1="10556" x2="44070" y2="13315"/>
                        <a14:foregroundMark x1="43711" y1="11275" x2="45570" y2="11667"/>
                        <a14:foregroundMark x1="40207" y1="10537" x2="43570" y2="11246"/>
                        <a14:foregroundMark x1="35021" y1="9444" x2="40106" y2="10516"/>
                        <a14:foregroundMark x1="53586" y1="11667" x2="59494" y2="12222"/>
                        <a14:foregroundMark x1="51899" y1="5000" x2="58228" y2="7222"/>
                        <a14:foregroundMark x1="51477" y1="8333" x2="58650" y2="7778"/>
                        <a14:foregroundMark x1="67089" y1="37778" x2="76371" y2="41111"/>
                        <a14:foregroundMark x1="70464" y1="33889" x2="79747" y2="43889"/>
                        <a14:foregroundMark x1="43038" y1="25556" x2="46414" y2="31111"/>
                        <a14:foregroundMark x1="40084" y1="18889" x2="46414" y2="37222"/>
                        <a14:foregroundMark x1="39662" y1="16111" x2="44726" y2="35556"/>
                        <a14:foregroundMark x1="21941" y1="60556" x2="46414" y2="71111"/>
                        <a14:foregroundMark x1="20578" y1="52611" x2="37553" y2="64444"/>
                        <a14:foregroundMark x1="16034" y1="49444" x2="20254" y2="52386"/>
                        <a14:foregroundMark x1="22363" y1="52778" x2="46835" y2="64444"/>
                        <a14:foregroundMark x1="30380" y1="52222" x2="51899" y2="65000"/>
                        <a14:foregroundMark x1="29958" y1="49444" x2="43460" y2="50000"/>
                        <a14:foregroundMark x1="35021" y1="54444" x2="45992" y2="67778"/>
                        <a14:foregroundMark x1="37553" y1="47778" x2="56118" y2="66667"/>
                        <a14:foregroundMark x1="26582" y1="57222" x2="39241" y2="78889"/>
                        <a14:foregroundMark x1="20675" y1="60556" x2="25738" y2="92222"/>
                        <a14:foregroundMark x1="15612" y1="66667" x2="21097" y2="78333"/>
                        <a14:foregroundMark x1="18143" y1="60000" x2="16878" y2="68889"/>
                        <a14:foregroundMark x1="15612" y1="57778" x2="17722" y2="70000"/>
                        <a14:foregroundMark x1="38397" y1="72222" x2="54430" y2="90000"/>
                        <a14:foregroundMark x1="46835" y1="78333" x2="57806" y2="91111"/>
                        <a14:foregroundMark x1="45148" y1="73333" x2="63291" y2="90000"/>
                        <a14:foregroundMark x1="18884" y1="46716" x2="12236" y2="45000"/>
                        <a14:foregroundMark x1="33755" y1="50556" x2="19170" y2="46790"/>
                        <a14:foregroundMark x1="16456" y1="46667" x2="11814" y2="46111"/>
                        <a14:foregroundMark x1="42368" y1="5722" x2="45570" y2="3889"/>
                        <a14:foregroundMark x1="41419" y1="6265" x2="42250" y2="5789"/>
                        <a14:foregroundMark x1="35865" y1="9444" x2="41291" y2="6338"/>
                        <a14:foregroundMark x1="48523" y1="19444" x2="67089" y2="36667"/>
                        <a14:foregroundMark x1="62447" y1="5556" x2="75949" y2="26667"/>
                        <a14:foregroundMark x1="64979" y1="0" x2="69620" y2="15000"/>
                        <a14:foregroundMark x1="70464" y1="36667" x2="78481" y2="46111"/>
                        <a14:backgroundMark x1="42616" y1="1667" x2="43038" y2="556"/>
                        <a14:backgroundMark x1="42194" y1="5556" x2="42194" y2="5000"/>
                        <a14:backgroundMark x1="19409" y1="48889" x2="19409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22" y="932273"/>
            <a:ext cx="983615" cy="750570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603206" y="3476340"/>
            <a:ext cx="1206230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24553" y="1982559"/>
            <a:ext cx="959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无线串口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787077" y="1975522"/>
            <a:ext cx="1209998" cy="3155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665317" y="1961574"/>
            <a:ext cx="14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STM32F103C8T6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7503962" y="1971141"/>
            <a:ext cx="1700156" cy="3077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905020" y="1982559"/>
            <a:ext cx="127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Times New Roman" panose="02020603050405020304" pitchFamily="18" charset="0"/>
              </a:rPr>
              <a:t>高功率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LED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0811" y="3479987"/>
            <a:ext cx="110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+mn-ea"/>
                <a:cs typeface="Times New Roman" panose="02020603050405020304" pitchFamily="18" charset="0"/>
              </a:rPr>
              <a:t>降压模块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62013" y="3492029"/>
            <a:ext cx="1166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OLED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显示屏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935110" y="3470853"/>
            <a:ext cx="1103401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5796616" y="1971141"/>
            <a:ext cx="1114263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燕尾形箭头 3"/>
          <p:cNvSpPr/>
          <p:nvPr/>
        </p:nvSpPr>
        <p:spPr>
          <a:xfrm>
            <a:off x="712380" y="3877219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414954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31595" y="4534614"/>
            <a:ext cx="2116070" cy="1784456"/>
            <a:chOff x="1023043" y="1584241"/>
            <a:chExt cx="2194128" cy="1597025"/>
          </a:xfrm>
        </p:grpSpPr>
        <p:sp>
          <p:nvSpPr>
            <p:cNvPr id="27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solidFill>
              <a:srgbClr val="414954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88789" y="4019967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无线串口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2831" y="4653218"/>
            <a:ext cx="150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接收外部发送的数字编号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后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传输给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微控制器。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燕尾形箭头 3"/>
          <p:cNvSpPr/>
          <p:nvPr/>
        </p:nvSpPr>
        <p:spPr>
          <a:xfrm>
            <a:off x="2923234" y="3871668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bg2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42449" y="4529063"/>
            <a:ext cx="2116070" cy="1784456"/>
            <a:chOff x="1023043" y="1584241"/>
            <a:chExt cx="2194128" cy="1597025"/>
          </a:xfrm>
          <a:solidFill>
            <a:schemeClr val="bg2">
              <a:lumMod val="50000"/>
            </a:schemeClr>
          </a:solidFill>
        </p:grpSpPr>
        <p:sp>
          <p:nvSpPr>
            <p:cNvPr id="39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999643" y="401441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STM32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单片机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83685" y="4647667"/>
            <a:ext cx="1503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作为设备的核心，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微控制器负责控制各个模块的工作。 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燕尾形箭头 3"/>
          <p:cNvSpPr/>
          <p:nvPr/>
        </p:nvSpPr>
        <p:spPr>
          <a:xfrm>
            <a:off x="5214873" y="3871668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3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134088" y="4529063"/>
            <a:ext cx="2116070" cy="1784456"/>
            <a:chOff x="1023043" y="1584241"/>
            <a:chExt cx="2194128" cy="1597025"/>
          </a:xfrm>
          <a:solidFill>
            <a:schemeClr val="accent3">
              <a:lumMod val="50000"/>
            </a:schemeClr>
          </a:solidFill>
        </p:grpSpPr>
        <p:sp>
          <p:nvSpPr>
            <p:cNvPr id="51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5291282" y="401441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高功率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LED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75324" y="4647667"/>
            <a:ext cx="1503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LED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微控制器的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GPIO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引脚进行控制来实现点亮和熄灭。</a:t>
            </a:r>
            <a:endParaRPr lang="zh-CN" altLang="zh-CN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3" name="燕尾形箭头 3"/>
          <p:cNvSpPr/>
          <p:nvPr/>
        </p:nvSpPr>
        <p:spPr>
          <a:xfrm>
            <a:off x="7523383" y="3863002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838FA4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432622" y="4504177"/>
            <a:ext cx="2116070" cy="1784456"/>
            <a:chOff x="1023043" y="1584241"/>
            <a:chExt cx="2194128" cy="1597025"/>
          </a:xfrm>
          <a:solidFill>
            <a:srgbClr val="838FA4"/>
          </a:solidFill>
        </p:grpSpPr>
        <p:sp>
          <p:nvSpPr>
            <p:cNvPr id="75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7598525" y="4005145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显示屏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57217" y="4609969"/>
            <a:ext cx="150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控制将接收到的数字发送给显示屏进行显示。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5" name="燕尾形箭头 3"/>
          <p:cNvSpPr/>
          <p:nvPr/>
        </p:nvSpPr>
        <p:spPr>
          <a:xfrm>
            <a:off x="9787077" y="3870890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2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92335" y="4513671"/>
            <a:ext cx="2116070" cy="1784456"/>
            <a:chOff x="1023043" y="1584241"/>
            <a:chExt cx="2194128" cy="1597025"/>
          </a:xfrm>
          <a:solidFill>
            <a:schemeClr val="accent2">
              <a:lumMod val="50000"/>
            </a:schemeClr>
          </a:solidFill>
        </p:grpSpPr>
        <p:sp>
          <p:nvSpPr>
            <p:cNvPr id="87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9831893" y="4005145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降压模块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823970" y="4613376"/>
            <a:ext cx="15035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这个模块通具有过压保护、短路保护等功能，确保电路的安全稳定运行。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8444" r="92889">
                        <a14:foregroundMark x1="21333" y1="37778" x2="24444" y2="42222"/>
                        <a14:foregroundMark x1="35556" y1="20889" x2="42222" y2="24000"/>
                        <a14:foregroundMark x1="76444" y1="31111" x2="80889" y2="37778"/>
                        <a14:foregroundMark x1="19556" y1="29333" x2="20889" y2="31111"/>
                        <a14:foregroundMark x1="89778" y1="60000" x2="89778" y2="64444"/>
                        <a14:foregroundMark x1="93333" y1="60444" x2="93333" y2="60444"/>
                        <a14:foregroundMark x1="21778" y1="42667" x2="21778" y2="42667"/>
                        <a14:foregroundMark x1="8889" y1="44889" x2="8889" y2="44889"/>
                        <a14:foregroundMark x1="8444" y1="44444" x2="9333" y2="44444"/>
                        <a14:foregroundMark x1="86667" y1="76444" x2="86222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11" y="2418112"/>
            <a:ext cx="1209998" cy="12099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619656" y="583287"/>
            <a:ext cx="4435068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414954"/>
                </a:solidFill>
                <a:cs typeface="+mn-ea"/>
              </a:rPr>
              <a:t>接收端设备</a:t>
            </a:r>
            <a:endParaRPr lang="en-US" altLang="zh-CN" sz="2400" dirty="0">
              <a:solidFill>
                <a:srgbClr val="414954"/>
              </a:solidFill>
              <a:cs typeface="+mn-ea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Receiver device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6970" y="1243090"/>
            <a:ext cx="4435069" cy="233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23" b="96198" l="10000" r="90000">
                        <a14:foregroundMark x1="49091" y1="7605" x2="49091" y2="9506"/>
                        <a14:foregroundMark x1="48182" y1="7224" x2="47273" y2="7985"/>
                        <a14:foregroundMark x1="48182" y1="6084" x2="48182" y2="6084"/>
                        <a14:foregroundMark x1="38182" y1="72243" x2="40909" y2="80608"/>
                        <a14:foregroundMark x1="41818" y1="83650" x2="41818" y2="83650"/>
                        <a14:foregroundMark x1="36364" y1="85551" x2="39091" y2="96198"/>
                        <a14:foregroundMark x1="57273" y1="80228" x2="55455" y2="92395"/>
                        <a14:foregroundMark x1="67273" y1="81369" x2="66364" y2="94677"/>
                        <a14:foregroundMark x1="70000" y1="87833" x2="64545" y2="95817"/>
                        <a14:foregroundMark x1="47273" y1="38403" x2="50000" y2="45247"/>
                        <a14:foregroundMark x1="43636" y1="8365" x2="56364" y2="7224"/>
                        <a14:foregroundMark x1="50909" y1="6464" x2="55455" y2="5323"/>
                        <a14:backgroundMark x1="80909" y1="5323" x2="88182" y2="7985"/>
                        <a14:backgroundMark x1="85455" y1="9886" x2="85455" y2="9886"/>
                        <a14:backgroundMark x1="96364" y1="81369" x2="99091" y2="86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8576" y="748590"/>
            <a:ext cx="459735" cy="1099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8444" r="92889">
                        <a14:foregroundMark x1="21333" y1="37778" x2="24444" y2="42222"/>
                        <a14:foregroundMark x1="35556" y1="20889" x2="42222" y2="24000"/>
                        <a14:foregroundMark x1="76444" y1="31111" x2="80889" y2="37778"/>
                        <a14:foregroundMark x1="19556" y1="29333" x2="20889" y2="31111"/>
                        <a14:foregroundMark x1="89778" y1="60000" x2="89778" y2="64444"/>
                        <a14:foregroundMark x1="93333" y1="60444" x2="93333" y2="60444"/>
                        <a14:foregroundMark x1="21778" y1="42667" x2="21778" y2="42667"/>
                        <a14:foregroundMark x1="8889" y1="44889" x2="8889" y2="44889"/>
                        <a14:foregroundMark x1="8444" y1="44444" x2="9333" y2="44444"/>
                        <a14:foregroundMark x1="86667" y1="76444" x2="86222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316" y="2418000"/>
            <a:ext cx="1209998" cy="1209998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6653719" y="3466675"/>
            <a:ext cx="1155717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24553" y="1982559"/>
            <a:ext cx="959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Times New Roman" panose="02020603050405020304" pitchFamily="18" charset="0"/>
              </a:rPr>
              <a:t>光敏电阻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781643" y="1973697"/>
            <a:ext cx="1209998" cy="3155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37736" y="1982559"/>
            <a:ext cx="916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MPU6050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7776381" y="1992126"/>
            <a:ext cx="1166790" cy="3077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959311" y="1977572"/>
            <a:ext cx="127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12V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电池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60811" y="3479987"/>
            <a:ext cx="110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+mn-ea"/>
                <a:cs typeface="Times New Roman" panose="02020603050405020304" pitchFamily="18" charset="0"/>
              </a:rPr>
              <a:t>降压模块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2312" y="3483851"/>
            <a:ext cx="100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TOF200C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935110" y="3470853"/>
            <a:ext cx="1103401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5796616" y="1971141"/>
            <a:ext cx="1114263" cy="328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燕尾形箭头 3"/>
          <p:cNvSpPr/>
          <p:nvPr/>
        </p:nvSpPr>
        <p:spPr>
          <a:xfrm>
            <a:off x="712380" y="3877219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414954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31595" y="4534614"/>
            <a:ext cx="2116070" cy="1784456"/>
            <a:chOff x="1023043" y="1584241"/>
            <a:chExt cx="2194128" cy="1597025"/>
          </a:xfrm>
        </p:grpSpPr>
        <p:sp>
          <p:nvSpPr>
            <p:cNvPr id="27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solidFill>
              <a:srgbClr val="414954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88789" y="4019967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无线串口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2831" y="4653218"/>
            <a:ext cx="150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接收外部发送的数字编号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后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传输给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微控制器。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燕尾形箭头 3"/>
          <p:cNvSpPr/>
          <p:nvPr/>
        </p:nvSpPr>
        <p:spPr>
          <a:xfrm>
            <a:off x="2923234" y="3871668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bg2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42449" y="4529063"/>
            <a:ext cx="2116070" cy="1784456"/>
            <a:chOff x="1023043" y="1584241"/>
            <a:chExt cx="2194128" cy="1597025"/>
          </a:xfrm>
          <a:solidFill>
            <a:schemeClr val="bg2">
              <a:lumMod val="50000"/>
            </a:schemeClr>
          </a:solidFill>
        </p:grpSpPr>
        <p:sp>
          <p:nvSpPr>
            <p:cNvPr id="39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999643" y="401441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MPU6050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9" name="燕尾形箭头 3"/>
          <p:cNvSpPr/>
          <p:nvPr/>
        </p:nvSpPr>
        <p:spPr>
          <a:xfrm>
            <a:off x="5214873" y="3871668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3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134088" y="4529063"/>
            <a:ext cx="2116070" cy="1784456"/>
            <a:chOff x="1023043" y="1584241"/>
            <a:chExt cx="2194128" cy="1597025"/>
          </a:xfrm>
          <a:solidFill>
            <a:schemeClr val="accent3">
              <a:lumMod val="50000"/>
            </a:schemeClr>
          </a:solidFill>
        </p:grpSpPr>
        <p:sp>
          <p:nvSpPr>
            <p:cNvPr id="51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5291282" y="401441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12V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电池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75324" y="4647667"/>
            <a:ext cx="1503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为整个系统提供电源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确保各个模块能够正常工作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3" name="燕尾形箭头 3"/>
          <p:cNvSpPr/>
          <p:nvPr/>
        </p:nvSpPr>
        <p:spPr>
          <a:xfrm>
            <a:off x="7523383" y="3863002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838FA4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432622" y="4504176"/>
            <a:ext cx="2176952" cy="1814893"/>
            <a:chOff x="1023043" y="1584241"/>
            <a:chExt cx="2194128" cy="1597025"/>
          </a:xfrm>
          <a:solidFill>
            <a:srgbClr val="838FA4"/>
          </a:solidFill>
        </p:grpSpPr>
        <p:sp>
          <p:nvSpPr>
            <p:cNvPr id="75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7598525" y="4005145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TOF200C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57217" y="4609969"/>
            <a:ext cx="1503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这个模块用于测量垂直地面的高度，可能用于类似高度测量的应用。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5" name="燕尾形箭头 3"/>
          <p:cNvSpPr/>
          <p:nvPr/>
        </p:nvSpPr>
        <p:spPr>
          <a:xfrm>
            <a:off x="9787077" y="3870890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2">
              <a:lumMod val="50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92335" y="4513671"/>
            <a:ext cx="2116070" cy="1784456"/>
            <a:chOff x="1023043" y="1584241"/>
            <a:chExt cx="2194128" cy="1597025"/>
          </a:xfrm>
          <a:solidFill>
            <a:schemeClr val="accent2">
              <a:lumMod val="50000"/>
            </a:schemeClr>
          </a:solidFill>
        </p:grpSpPr>
        <p:sp>
          <p:nvSpPr>
            <p:cNvPr id="87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grpFill/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9831893" y="4005145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降压模块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823970" y="4613376"/>
            <a:ext cx="1503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模块通具有过压保护、短路保护等功能，确保电路的安全稳定运行。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37" b="97561" l="3125" r="94097">
                        <a14:foregroundMark x1="27778" y1="26220" x2="31250" y2="68902"/>
                        <a14:foregroundMark x1="31250" y1="68902" x2="38889" y2="72561"/>
                        <a14:foregroundMark x1="23611" y1="39024" x2="14583" y2="25000"/>
                        <a14:foregroundMark x1="13542" y1="24390" x2="6250" y2="35366"/>
                        <a14:foregroundMark x1="10069" y1="26829" x2="27083" y2="58537"/>
                        <a14:foregroundMark x1="27083" y1="58537" x2="29514" y2="59756"/>
                        <a14:foregroundMark x1="42014" y1="70732" x2="39931" y2="97561"/>
                        <a14:foregroundMark x1="73264" y1="51220" x2="85764" y2="36585"/>
                        <a14:foregroundMark x1="78125" y1="21341" x2="84375" y2="28659"/>
                        <a14:foregroundMark x1="82292" y1="20732" x2="90278" y2="19512"/>
                        <a14:foregroundMark x1="85417" y1="21341" x2="92708" y2="43902"/>
                        <a14:foregroundMark x1="92708" y1="31707" x2="94444" y2="42683"/>
                        <a14:foregroundMark x1="5208" y1="28049" x2="3125" y2="32927"/>
                        <a14:foregroundMark x1="27083" y1="62195" x2="24306" y2="81707"/>
                        <a14:foregroundMark x1="20486" y1="73780" x2="16667" y2="91463"/>
                        <a14:foregroundMark x1="23264" y1="89024" x2="31597" y2="89024"/>
                        <a14:backgroundMark x1="95833" y1="90854" x2="97569" y2="99390"/>
                        <a14:backgroundMark x1="94792" y1="89024" x2="95486" y2="9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11" y="2575820"/>
            <a:ext cx="1263650" cy="7194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18" b="93266" l="1347" r="94613">
                        <a14:foregroundMark x1="76431" y1="85185" x2="78114" y2="87542"/>
                        <a14:foregroundMark x1="68687" y1="85522" x2="71717" y2="89562"/>
                        <a14:foregroundMark x1="56229" y1="39057" x2="56902" y2="52525"/>
                        <a14:foregroundMark x1="53872" y1="13131" x2="57912" y2="11448"/>
                        <a14:foregroundMark x1="57239" y1="9428" x2="62290" y2="8418"/>
                        <a14:foregroundMark x1="13805" y1="31650" x2="10774" y2="35690"/>
                        <a14:foregroundMark x1="10101" y1="22559" x2="7071" y2="25253"/>
                        <a14:foregroundMark x1="15152" y1="29630" x2="18855" y2="26263"/>
                        <a14:foregroundMark x1="13468" y1="22896" x2="13468" y2="22896"/>
                        <a14:foregroundMark x1="13468" y1="24916" x2="11448" y2="25253"/>
                        <a14:foregroundMark x1="5051" y1="32323" x2="1347" y2="36027"/>
                        <a14:foregroundMark x1="7071" y1="44781" x2="6734" y2="47811"/>
                        <a14:foregroundMark x1="6734" y1="57239" x2="7744" y2="62626"/>
                        <a14:foregroundMark x1="4377" y1="71717" x2="7071" y2="76094"/>
                        <a14:foregroundMark x1="59259" y1="93266" x2="62290" y2="93266"/>
                        <a14:foregroundMark x1="90909" y1="82828" x2="92593" y2="82155"/>
                        <a14:foregroundMark x1="92593" y1="82828" x2="94613" y2="82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93" y="643802"/>
            <a:ext cx="1235710" cy="123571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800" b="95600" l="1887" r="93868">
                        <a14:foregroundMark x1="23113" y1="11200" x2="39623" y2="10800"/>
                        <a14:foregroundMark x1="62264" y1="9200" x2="77830" y2="8400"/>
                        <a14:foregroundMark x1="15566" y1="9600" x2="4717" y2="9200"/>
                        <a14:foregroundMark x1="17925" y1="19200" x2="5189" y2="20000"/>
                        <a14:foregroundMark x1="15094" y1="33600" x2="2358" y2="32000"/>
                        <a14:foregroundMark x1="15566" y1="43600" x2="6604" y2="42000"/>
                        <a14:foregroundMark x1="16981" y1="55200" x2="5189" y2="53600"/>
                        <a14:foregroundMark x1="18396" y1="66800" x2="9906" y2="64000"/>
                        <a14:foregroundMark x1="16509" y1="65600" x2="5660" y2="63600"/>
                        <a14:foregroundMark x1="16509" y1="78000" x2="6604" y2="74400"/>
                        <a14:foregroundMark x1="17925" y1="88400" x2="8491" y2="84800"/>
                        <a14:foregroundMark x1="27830" y1="90800" x2="40566" y2="94000"/>
                        <a14:foregroundMark x1="48585" y1="90000" x2="65094" y2="88000"/>
                        <a14:foregroundMark x1="68868" y1="90400" x2="78774" y2="90400"/>
                        <a14:foregroundMark x1="83019" y1="89200" x2="89623" y2="88800"/>
                        <a14:foregroundMark x1="86792" y1="73600" x2="91981" y2="72800"/>
                        <a14:foregroundMark x1="91981" y1="71200" x2="93868" y2="84400"/>
                        <a14:foregroundMark x1="91981" y1="38800" x2="87264" y2="24000"/>
                        <a14:foregroundMark x1="68396" y1="11200" x2="74057" y2="8000"/>
                        <a14:foregroundMark x1="91509" y1="7600" x2="92453" y2="13600"/>
                        <a14:foregroundMark x1="88208" y1="7600" x2="75472" y2="8000"/>
                        <a14:foregroundMark x1="77358" y1="8000" x2="89623" y2="6800"/>
                        <a14:foregroundMark x1="18868" y1="6800" x2="24528" y2="8000"/>
                        <a14:foregroundMark x1="14151" y1="7600" x2="22170" y2="10000"/>
                        <a14:foregroundMark x1="49528" y1="94000" x2="41981" y2="94000"/>
                        <a14:foregroundMark x1="33491" y1="95600" x2="26887" y2="95600"/>
                        <a14:foregroundMark x1="81604" y1="91200" x2="93396" y2="92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8738" y="748463"/>
            <a:ext cx="916898" cy="1081247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955121" y="4668034"/>
            <a:ext cx="150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纠正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接收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端倾斜时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TOF200C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激光测距模块的误差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燕尾形箭头 3"/>
          <p:cNvSpPr/>
          <p:nvPr/>
        </p:nvSpPr>
        <p:spPr>
          <a:xfrm>
            <a:off x="712380" y="3877219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414954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81327" y="4531722"/>
            <a:ext cx="2049881" cy="1782685"/>
            <a:chOff x="5996644" y="1622164"/>
            <a:chExt cx="2124314" cy="1595438"/>
          </a:xfrm>
        </p:grpSpPr>
        <p:sp>
          <p:nvSpPr>
            <p:cNvPr id="36" name="任意多边形 4"/>
            <p:cNvSpPr/>
            <p:nvPr/>
          </p:nvSpPr>
          <p:spPr>
            <a:xfrm>
              <a:off x="7806633" y="2863766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996644" y="1622164"/>
              <a:ext cx="1876425" cy="15954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63430" y="4534614"/>
            <a:ext cx="2096649" cy="1784456"/>
            <a:chOff x="3474143" y="1584241"/>
            <a:chExt cx="2183015" cy="1597025"/>
          </a:xfrm>
        </p:grpSpPr>
        <p:sp>
          <p:nvSpPr>
            <p:cNvPr id="33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595" y="4534614"/>
            <a:ext cx="2116070" cy="1784456"/>
            <a:chOff x="1023043" y="1584241"/>
            <a:chExt cx="2194128" cy="1597025"/>
          </a:xfrm>
        </p:grpSpPr>
        <p:sp>
          <p:nvSpPr>
            <p:cNvPr id="30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solidFill>
              <a:srgbClr val="414954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文本框 10"/>
          <p:cNvSpPr txBox="1"/>
          <p:nvPr/>
        </p:nvSpPr>
        <p:spPr>
          <a:xfrm>
            <a:off x="619656" y="583287"/>
            <a:ext cx="4435068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414954"/>
                </a:solidFill>
                <a:cs typeface="+mn-ea"/>
              </a:rPr>
              <a:t>光强分布检测设备</a:t>
            </a:r>
            <a:endParaRPr lang="en-US" altLang="zh-CN" sz="2400" dirty="0">
              <a:solidFill>
                <a:srgbClr val="414954"/>
              </a:solidFill>
              <a:cs typeface="+mn-ea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Light intensity distribution detection equipment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2" y="1368997"/>
            <a:ext cx="4651453" cy="2296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667" r="90000">
                        <a14:foregroundMark x1="8667" y1="51500" x2="11333" y2="53167"/>
                        <a14:foregroundMark x1="56444" y1="61750" x2="65556" y2="63583"/>
                        <a14:foregroundMark x1="84667" y1="42667" x2="85889" y2="42667"/>
                        <a14:foregroundMark x1="78889" y1="44333" x2="87222" y2="42000"/>
                        <a14:foregroundMark x1="85111" y1="45500" x2="89333" y2="44833"/>
                        <a14:foregroundMark x1="79333" y1="33000" x2="78889" y2="32833"/>
                        <a14:foregroundMark x1="77333" y1="32750" x2="77333" y2="32750"/>
                        <a14:foregroundMark x1="72556" y1="62417" x2="71556" y2="64083"/>
                        <a14:foregroundMark x1="63333" y1="62500" x2="51556" y2="63417"/>
                        <a14:foregroundMark x1="49778" y1="64083" x2="47889" y2="66083"/>
                        <a14:foregroundMark x1="44333" y1="72000" x2="43778" y2="7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9" t="28558" r="5078" b="16986"/>
          <a:stretch>
            <a:fillRect/>
          </a:stretch>
        </p:blipFill>
        <p:spPr>
          <a:xfrm>
            <a:off x="5394669" y="563355"/>
            <a:ext cx="1173480" cy="94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9" b="95484" l="6569" r="89051">
                        <a14:foregroundMark x1="39416" y1="89355" x2="38686" y2="94194"/>
                        <a14:foregroundMark x1="48175" y1="87742" x2="47445" y2="95161"/>
                        <a14:foregroundMark x1="54745" y1="88710" x2="56204" y2="94516"/>
                        <a14:foregroundMark x1="66423" y1="88387" x2="67153" y2="95806"/>
                        <a14:foregroundMark x1="18978" y1="70968" x2="18978" y2="60968"/>
                        <a14:foregroundMark x1="15328" y1="79032" x2="15328" y2="86129"/>
                        <a14:foregroundMark x1="18248" y1="59677" x2="16058" y2="21613"/>
                        <a14:foregroundMark x1="16058" y1="21613" x2="87591" y2="42258"/>
                        <a14:foregroundMark x1="87591" y1="42258" x2="87591" y2="87742"/>
                        <a14:foregroundMark x1="45985" y1="9355" x2="59854" y2="6774"/>
                        <a14:foregroundMark x1="86861" y1="6129" x2="89051" y2="2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7030" y="367052"/>
            <a:ext cx="568325" cy="128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6013" r="98101">
                        <a14:foregroundMark x1="9494" y1="48120" x2="8861" y2="48872"/>
                        <a14:foregroundMark x1="12658" y1="48120" x2="6329" y2="51128"/>
                        <a14:foregroundMark x1="71203" y1="33835" x2="70570" y2="28571"/>
                        <a14:foregroundMark x1="93701" y1="32560" x2="96519" y2="33083"/>
                        <a14:foregroundMark x1="88874" y1="31663" x2="92654" y2="32365"/>
                        <a14:foregroundMark x1="76266" y1="29323" x2="87970" y2="31495"/>
                        <a14:foregroundMark x1="90481" y1="46451" x2="91456" y2="46617"/>
                        <a14:foregroundMark x1="85154" y1="45547" x2="89430" y2="46273"/>
                        <a14:foregroundMark x1="78165" y1="44361" x2="84246" y2="45393"/>
                        <a14:foregroundMark x1="81013" y1="60902" x2="98101" y2="64662"/>
                        <a14:foregroundMark x1="39241" y1="78195" x2="47785" y2="81955"/>
                        <a14:backgroundMark x1="94620" y1="42105" x2="96835" y2="42857"/>
                        <a14:backgroundMark x1="89873" y1="44361" x2="91139" y2="43609"/>
                        <a14:backgroundMark x1="85127" y1="42105" x2="86076" y2="42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52" y="757204"/>
            <a:ext cx="1310640" cy="55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37" b="97561" l="3125" r="94097">
                        <a14:foregroundMark x1="27778" y1="26220" x2="31250" y2="68902"/>
                        <a14:foregroundMark x1="31250" y1="68902" x2="38889" y2="72561"/>
                        <a14:foregroundMark x1="23611" y1="39024" x2="14583" y2="25000"/>
                        <a14:foregroundMark x1="13542" y1="24390" x2="6250" y2="35366"/>
                        <a14:foregroundMark x1="10069" y1="26829" x2="27083" y2="58537"/>
                        <a14:foregroundMark x1="27083" y1="58537" x2="29514" y2="59756"/>
                        <a14:foregroundMark x1="42014" y1="70732" x2="39931" y2="97561"/>
                        <a14:foregroundMark x1="73264" y1="51220" x2="85764" y2="36585"/>
                        <a14:foregroundMark x1="78125" y1="21341" x2="84375" y2="28659"/>
                        <a14:foregroundMark x1="82292" y1="20732" x2="90278" y2="19512"/>
                        <a14:foregroundMark x1="85417" y1="21341" x2="92708" y2="43902"/>
                        <a14:foregroundMark x1="92708" y1="31707" x2="94444" y2="42683"/>
                        <a14:foregroundMark x1="5208" y1="28049" x2="3125" y2="32927"/>
                        <a14:foregroundMark x1="27083" y1="62195" x2="24306" y2="81707"/>
                        <a14:foregroundMark x1="20486" y1="73780" x2="16667" y2="91463"/>
                        <a14:foregroundMark x1="23264" y1="89024" x2="31597" y2="89024"/>
                        <a14:backgroundMark x1="95833" y1="90854" x2="97569" y2="99390"/>
                        <a14:backgroundMark x1="94792" y1="89024" x2="95486" y2="9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60" y="2263210"/>
            <a:ext cx="1016000" cy="57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1388" l="8197" r="90984">
                        <a14:foregroundMark x1="19262" y1="13397" x2="34426" y2="14354"/>
                        <a14:foregroundMark x1="11885" y1="14354" x2="11475" y2="21053"/>
                        <a14:foregroundMark x1="9426" y1="12919" x2="9836" y2="20096"/>
                        <a14:foregroundMark x1="87295" y1="13876" x2="72131" y2="22010"/>
                        <a14:foregroundMark x1="86475" y1="13397" x2="89344" y2="13876"/>
                        <a14:foregroundMark x1="89754" y1="11483" x2="91393" y2="11483"/>
                        <a14:foregroundMark x1="86475" y1="83254" x2="77869" y2="87081"/>
                        <a14:foregroundMark x1="14754" y1="86124" x2="27049" y2="86603"/>
                        <a14:foregroundMark x1="10246" y1="74641" x2="8197" y2="91388"/>
                        <a14:foregroundMark x1="67623" y1="84689" x2="73361" y2="86603"/>
                        <a14:foregroundMark x1="81967" y1="79904" x2="88115" y2="85646"/>
                        <a14:backgroundMark x1="4098" y1="8134" x2="4291" y2="13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07" y="2083517"/>
            <a:ext cx="1016000" cy="86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5522625" y="1597273"/>
            <a:ext cx="1146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USB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转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TTL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64646" y="3186134"/>
            <a:ext cx="1717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+mn-ea"/>
                <a:cs typeface="Times New Roman" panose="02020603050405020304" pitchFamily="18" charset="0"/>
              </a:rPr>
              <a:t>TOF200C</a:t>
            </a:r>
            <a:r>
              <a:rPr lang="zh-CN" altLang="zh-CN" sz="1400" dirty="0">
                <a:effectLst/>
                <a:latin typeface="+mn-ea"/>
                <a:cs typeface="Times New Roman" panose="02020603050405020304" pitchFamily="18" charset="0"/>
              </a:rPr>
              <a:t>激光测距</a:t>
            </a:r>
            <a:endParaRPr lang="zh-CN" altLang="en-US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92519" y="3197288"/>
            <a:ext cx="156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OLED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显示屏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87741" y="1584229"/>
            <a:ext cx="91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+mn-ea"/>
                <a:cs typeface="Times New Roman" panose="02020603050405020304" pitchFamily="18" charset="0"/>
              </a:rPr>
              <a:t>光敏电阻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65836" y="1584229"/>
            <a:ext cx="203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cs typeface="Times New Roman" panose="02020603050405020304" pitchFamily="18" charset="0"/>
              </a:rPr>
              <a:t>STM32F103C8T6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8789" y="4019967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转</a:t>
            </a:r>
            <a:r>
              <a:rPr lang="en-US" altLang="zh-CN" sz="18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TTL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2831" y="4653218"/>
            <a:ext cx="1503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STM32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微控制器的串行通信（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TTL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级别）转换成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USB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信号，以便与计算机进行连接。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53965" y="4653218"/>
            <a:ext cx="1565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微控制器是整个设备的核心，负责控制各个模块的工作，收集数据并进行处理。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6938" y="4637598"/>
            <a:ext cx="1489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光敏电阻的电阻值随光照强度的变化而变化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用于检测环境光的强度。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12596" y="4844870"/>
            <a:ext cx="1511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通过测量激光从发送到接收的时间来计算目标物体的距离。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29589" y="4932599"/>
            <a:ext cx="1511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显示设备采集到的数据或者状态信息。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142402" y="4545821"/>
            <a:ext cx="2116070" cy="1784456"/>
            <a:chOff x="1023043" y="1584241"/>
            <a:chExt cx="2194128" cy="1597025"/>
          </a:xfrm>
        </p:grpSpPr>
        <p:sp>
          <p:nvSpPr>
            <p:cNvPr id="54" name="任意多边形 2"/>
            <p:cNvSpPr/>
            <p:nvPr/>
          </p:nvSpPr>
          <p:spPr>
            <a:xfrm>
              <a:off x="2902846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23043" y="1584241"/>
              <a:ext cx="1879600" cy="1597025"/>
            </a:xfrm>
            <a:prstGeom prst="rect">
              <a:avLst/>
            </a:prstGeom>
            <a:solidFill>
              <a:srgbClr val="414954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471383" y="4535661"/>
            <a:ext cx="1718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微控制器是整个设备的核心，负责控制各个模块的工作，收集数据并进行处理。</a:t>
            </a:r>
            <a:endParaRPr lang="zh-CN" altLang="en-US" dirty="0">
              <a:solidFill>
                <a:schemeClr val="bg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308607" y="4530837"/>
            <a:ext cx="2096649" cy="1784456"/>
            <a:chOff x="3474143" y="1584241"/>
            <a:chExt cx="2183015" cy="1597025"/>
          </a:xfrm>
        </p:grpSpPr>
        <p:sp>
          <p:nvSpPr>
            <p:cNvPr id="58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燕尾形箭头 3"/>
          <p:cNvSpPr/>
          <p:nvPr/>
        </p:nvSpPr>
        <p:spPr>
          <a:xfrm>
            <a:off x="2933009" y="3879921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646F81"/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933009" y="4019362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STM32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4" name="圆角矩形 50"/>
          <p:cNvSpPr/>
          <p:nvPr/>
        </p:nvSpPr>
        <p:spPr>
          <a:xfrm>
            <a:off x="5469953" y="1565540"/>
            <a:ext cx="1002897" cy="377566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7300005" y="1571037"/>
            <a:ext cx="1517514" cy="3477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06439" y="4653218"/>
            <a:ext cx="146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测量激光从发送到接收的时间来计算目标物体的距离。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80539" y="4647734"/>
            <a:ext cx="1782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通过串行通信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I2C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OLED</a:t>
            </a:r>
            <a:r>
              <a:rPr lang="zh-CN" altLang="zh-CN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显示屏通信，用于显示设备采集到的数据或者状态信息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9757166" y="1557693"/>
            <a:ext cx="1146749" cy="33431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8725219" y="3172231"/>
            <a:ext cx="1310640" cy="3545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5927745" y="3172789"/>
            <a:ext cx="1663847" cy="3477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燕尾形箭头 3"/>
          <p:cNvSpPr/>
          <p:nvPr/>
        </p:nvSpPr>
        <p:spPr>
          <a:xfrm>
            <a:off x="5096112" y="3851509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673" y="4019362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光敏电阻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5" name="燕尾形箭头 3"/>
          <p:cNvSpPr/>
          <p:nvPr/>
        </p:nvSpPr>
        <p:spPr>
          <a:xfrm>
            <a:off x="9328005" y="3820219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646F81"/>
          </a:solidFill>
          <a:ln w="9525">
            <a:solidFill>
              <a:schemeClr val="tx2">
                <a:lumMod val="50000"/>
              </a:schemeClr>
            </a:solidFill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46067" y="396348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OLED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显示屏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37" name="燕尾形箭头 3"/>
          <p:cNvSpPr/>
          <p:nvPr/>
        </p:nvSpPr>
        <p:spPr>
          <a:xfrm>
            <a:off x="7181710" y="3821920"/>
            <a:ext cx="1663848" cy="653618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40474D"/>
          </a:solidFill>
          <a:ln w="9525">
            <a:solidFill>
              <a:schemeClr val="tx2">
                <a:lumMod val="50000"/>
              </a:schemeClr>
            </a:solidFill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汉仪旗黑-55简" panose="00020600040101010101" charset="-128"/>
            </a:pP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236585" y="3963486"/>
            <a:ext cx="15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TOF200C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10"/>
          <p:cNvSpPr txBox="1"/>
          <p:nvPr/>
        </p:nvSpPr>
        <p:spPr>
          <a:xfrm>
            <a:off x="619656" y="583287"/>
            <a:ext cx="4964490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多边定位算法的理论实现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Theoretical implementation of the multilateral positioning algorithm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" name="右箭头 1"/>
          <p:cNvSpPr/>
          <p:nvPr/>
        </p:nvSpPr>
        <p:spPr>
          <a:xfrm rot="5400000">
            <a:off x="5717802" y="2104815"/>
            <a:ext cx="756395" cy="6484366"/>
          </a:xfrm>
          <a:prstGeom prst="rightArrow">
            <a:avLst>
              <a:gd name="adj1" fmla="val 53536"/>
              <a:gd name="adj2" fmla="val 75922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82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pic>
        <p:nvPicPr>
          <p:cNvPr id="18" name="图片 17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19976" r="6844" b="20038"/>
          <a:stretch>
            <a:fillRect/>
          </a:stretch>
        </p:blipFill>
        <p:spPr bwMode="auto">
          <a:xfrm>
            <a:off x="688448" y="1527925"/>
            <a:ext cx="3868311" cy="298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322329" y="704615"/>
                <a:ext cx="1424496" cy="1141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Sup>
                            <m:sSub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sSubSup>
                            <m:sSub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zh-CN" altLang="zh-CN" sz="18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29" y="704615"/>
                <a:ext cx="1424496" cy="1141274"/>
              </a:xfrm>
              <a:prstGeom prst="rect">
                <a:avLst/>
              </a:prstGeom>
              <a:blipFill rotWithShape="1">
                <a:blip r:embed="rId2"/>
                <a:stretch>
                  <a:fillRect l="-19" t="-35" r="-192184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558273" y="4647277"/>
                <a:ext cx="815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𝑉𝑋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73" y="4647277"/>
                <a:ext cx="81548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62" t="-125" r="-9421" b="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803288" y="1983003"/>
                <a:ext cx="6777112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288" y="1983003"/>
                <a:ext cx="6777112" cy="880369"/>
              </a:xfrm>
              <a:prstGeom prst="rect">
                <a:avLst/>
              </a:prstGeom>
              <a:blipFill rotWithShape="1">
                <a:blip r:embed="rId4"/>
                <a:stretch>
                  <a:fillRect l="-2" t="-61" r="-50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643857" y="5805441"/>
                <a:ext cx="2584494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zh-CN" sz="1800" dirty="0"/>
              </a:p>
              <a:p>
                <a:endParaRPr lang="zh-CN" altLang="en-US" sz="18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57" y="5805441"/>
                <a:ext cx="2584494" cy="560218"/>
              </a:xfrm>
              <a:prstGeom prst="rect">
                <a:avLst/>
              </a:prstGeom>
              <a:blipFill rotWithShape="1">
                <a:blip r:embed="rId5"/>
                <a:stretch>
                  <a:fillRect l="-4" t="-48" r="6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034577" y="3072629"/>
                <a:ext cx="1205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𝑉𝑋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577" y="3072629"/>
                <a:ext cx="120526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4" t="-180" r="-610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487300" y="3937718"/>
                <a:ext cx="2833220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𝑉𝑋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𝑉𝑄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8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00" y="3937718"/>
                <a:ext cx="2833220" cy="576761"/>
              </a:xfrm>
              <a:prstGeom prst="rect">
                <a:avLst/>
              </a:prstGeom>
              <a:blipFill rotWithShape="1">
                <a:blip r:embed="rId7"/>
                <a:stretch>
                  <a:fillRect l="-5" t="-14" r="2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936104" y="3489063"/>
                <a:ext cx="4664162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𝑉𝑋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𝑉𝑋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𝑉𝑋</m:t>
                          </m:r>
                        </m:e>
                      </m:d>
                    </m:oMath>
                  </m:oMathPara>
                </a14:m>
                <a:endParaRPr lang="zh-CN" altLang="zh-CN" sz="18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4" y="3489063"/>
                <a:ext cx="4664162" cy="283219"/>
              </a:xfrm>
              <a:prstGeom prst="rect">
                <a:avLst/>
              </a:prstGeom>
              <a:blipFill rotWithShape="1">
                <a:blip r:embed="rId8"/>
                <a:stretch>
                  <a:fillRect l="-3" t="-132" r="-744" b="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434907" y="6085550"/>
            <a:ext cx="7124066" cy="360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800" b="1" i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在以上计算过程中，只要三个</a:t>
            </a:r>
            <a:r>
              <a:rPr lang="en-US" altLang="zh-CN" sz="1800" b="1" i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zh-CN" sz="1800" b="1" i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不共线，方程组即存在唯一解。</a:t>
            </a:r>
            <a:endParaRPr lang="zh-CN" altLang="zh-CN" b="1" i="1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05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255573" y="3118147"/>
            <a:ext cx="7680853" cy="11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实物测试</a:t>
            </a:r>
            <a:endParaRPr lang="zh-CN" altLang="en-US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Technical route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10" name="任意多边形 9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674" y="392755"/>
            <a:ext cx="3430800" cy="1974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74" y="2277785"/>
            <a:ext cx="4485860" cy="2148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本框 10"/>
          <p:cNvSpPr txBox="1"/>
          <p:nvPr/>
        </p:nvSpPr>
        <p:spPr>
          <a:xfrm>
            <a:off x="619656" y="583287"/>
            <a:ext cx="4433712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实验现场图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Diagram of the experimental site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3" y="2739529"/>
            <a:ext cx="4152297" cy="3502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182203" y="2487133"/>
            <a:ext cx="2610634" cy="2077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005" y="331501"/>
            <a:ext cx="3492832" cy="1883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617" y="4424897"/>
            <a:ext cx="3305889" cy="196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005" y="4243858"/>
            <a:ext cx="4079917" cy="2148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矩形 23"/>
          <p:cNvSpPr/>
          <p:nvPr/>
        </p:nvSpPr>
        <p:spPr>
          <a:xfrm>
            <a:off x="694545" y="144404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linkClick r:id="rId8" action="ppaction://hlinkfile"/>
              </a:rPr>
              <a:t>视频讲解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0"/>
          <p:cNvSpPr txBox="1"/>
          <p:nvPr/>
        </p:nvSpPr>
        <p:spPr>
          <a:xfrm>
            <a:off x="619656" y="583287"/>
            <a:ext cx="4433712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光强分布图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Intensity distribution map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2" y="2491420"/>
            <a:ext cx="3552060" cy="2719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70" y="1949786"/>
            <a:ext cx="3552060" cy="2719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30" y="2581027"/>
            <a:ext cx="3552060" cy="2719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1" name="组合 20"/>
          <p:cNvGrpSpPr/>
          <p:nvPr/>
        </p:nvGrpSpPr>
        <p:grpSpPr>
          <a:xfrm>
            <a:off x="3056771" y="873382"/>
            <a:ext cx="6509607" cy="790124"/>
            <a:chOff x="3525971" y="1331542"/>
            <a:chExt cx="6265241" cy="741097"/>
          </a:xfrm>
        </p:grpSpPr>
        <p:sp>
          <p:nvSpPr>
            <p:cNvPr id="20" name="圆角矩形 47"/>
            <p:cNvSpPr/>
            <p:nvPr/>
          </p:nvSpPr>
          <p:spPr>
            <a:xfrm>
              <a:off x="3525971" y="1331542"/>
              <a:ext cx="6235869" cy="741097"/>
            </a:xfrm>
            <a:prstGeom prst="roundRect">
              <a:avLst/>
            </a:prstGeom>
            <a:noFill/>
            <a:ln w="12700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39651" y="1502036"/>
              <a:ext cx="6151561" cy="37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1W</a:t>
              </a:r>
              <a:r>
                <a:rPr lang="zh-CN" altLang="en-US" sz="2000" b="1" dirty="0">
                  <a:latin typeface="+mj-lt"/>
                </a:rPr>
                <a:t>的</a:t>
              </a:r>
              <a:r>
                <a:rPr lang="en-US" altLang="zh-CN" sz="2000" b="1" dirty="0">
                  <a:latin typeface="+mj-lt"/>
                </a:rPr>
                <a:t>LED</a:t>
              </a:r>
              <a:r>
                <a:rPr lang="zh-CN" altLang="en-US" sz="2000" b="1" dirty="0">
                  <a:latin typeface="+mj-lt"/>
                </a:rPr>
                <a:t>在</a:t>
              </a:r>
              <a:r>
                <a:rPr lang="en-US" altLang="zh-CN" sz="2000" b="1" dirty="0">
                  <a:latin typeface="+mj-lt"/>
                </a:rPr>
                <a:t>50cm</a:t>
              </a:r>
              <a:r>
                <a:rPr lang="zh-CN" altLang="en-US" sz="2000" b="1" dirty="0">
                  <a:latin typeface="+mj-lt"/>
                </a:rPr>
                <a:t>高度下，不同透镜角度的光强分布情况</a:t>
              </a:r>
              <a:endParaRPr lang="zh-CN" altLang="en-US" sz="2000" b="1" dirty="0">
                <a:latin typeface="+mj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330878" y="5423700"/>
            <a:ext cx="166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透 镜 为 </a:t>
            </a:r>
            <a:r>
              <a:rPr lang="en-US" altLang="zh-CN" sz="2000" dirty="0">
                <a:latin typeface="+mj-lt"/>
              </a:rPr>
              <a:t>45°</a:t>
            </a:r>
            <a:endParaRPr lang="zh-CN" altLang="en-US" sz="2000" dirty="0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58625" y="5508538"/>
            <a:ext cx="166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透 镜 为 </a:t>
            </a:r>
            <a:r>
              <a:rPr lang="en-US" altLang="zh-CN" sz="2000" dirty="0">
                <a:latin typeface="+mj-lt"/>
              </a:rPr>
              <a:t>90°</a:t>
            </a:r>
            <a:endParaRPr lang="zh-CN" altLang="en-US" sz="2000" dirty="0"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29002" y="4955338"/>
            <a:ext cx="166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透 镜 为 </a:t>
            </a:r>
            <a:r>
              <a:rPr lang="en-US" altLang="zh-CN" sz="2000" dirty="0">
                <a:latin typeface="+mj-lt"/>
              </a:rPr>
              <a:t>60°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1634092" y="3118326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614296" y="3118325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608340" y="4009386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588544" y="4009386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06459" y="3041195"/>
            <a:ext cx="409444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选题背景与意义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Background and significance of topic selection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6" name="文本框 17"/>
          <p:cNvSpPr txBox="1"/>
          <p:nvPr/>
        </p:nvSpPr>
        <p:spPr>
          <a:xfrm>
            <a:off x="1608205" y="3178077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01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7197955" y="3030950"/>
            <a:ext cx="36211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研究内容与方法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dirty="0"/>
              <a:t>Research content and method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6622699" y="3166646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02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2203287" y="3932258"/>
            <a:ext cx="4073703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系统需求分析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Requirement Analysis of System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1616743" y="4069137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03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50" name="文本框 10"/>
          <p:cNvSpPr txBox="1"/>
          <p:nvPr/>
        </p:nvSpPr>
        <p:spPr>
          <a:xfrm>
            <a:off x="7182135" y="3922011"/>
            <a:ext cx="3613073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技术路线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Technical route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6562657" y="4069137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04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1191" y="1146757"/>
            <a:ext cx="2269619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400" spc="-225" dirty="0">
                <a:solidFill>
                  <a:srgbClr val="414954"/>
                </a:solidFill>
                <a:cs typeface="+mn-ea"/>
                <a:sym typeface="+mn-lt"/>
              </a:rPr>
              <a:t>目 录</a:t>
            </a:r>
            <a:endParaRPr lang="zh-CN" altLang="en-US" sz="6400" spc="-22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39385" y="2056765"/>
            <a:ext cx="1772920" cy="4203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CONTENTS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03387" y="2468941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21" name="任意多边形 20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2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圆角矩形 41"/>
          <p:cNvSpPr/>
          <p:nvPr/>
        </p:nvSpPr>
        <p:spPr>
          <a:xfrm>
            <a:off x="1608205" y="4916116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7" name="圆角矩形 50"/>
          <p:cNvSpPr/>
          <p:nvPr/>
        </p:nvSpPr>
        <p:spPr>
          <a:xfrm>
            <a:off x="6588409" y="4916116"/>
            <a:ext cx="543368" cy="543367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8" name="文本框 10"/>
          <p:cNvSpPr txBox="1"/>
          <p:nvPr/>
        </p:nvSpPr>
        <p:spPr>
          <a:xfrm>
            <a:off x="2203152" y="4838988"/>
            <a:ext cx="4073703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实物测试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Technical route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29" name="文本框 17"/>
          <p:cNvSpPr txBox="1"/>
          <p:nvPr/>
        </p:nvSpPr>
        <p:spPr>
          <a:xfrm>
            <a:off x="1616608" y="4975867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05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0" name="文本框 17"/>
          <p:cNvSpPr txBox="1"/>
          <p:nvPr/>
        </p:nvSpPr>
        <p:spPr>
          <a:xfrm>
            <a:off x="6562522" y="4975867"/>
            <a:ext cx="6187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414954"/>
                </a:solidFill>
                <a:cs typeface="+mn-ea"/>
                <a:sym typeface="+mn-lt"/>
              </a:rPr>
              <a:t>06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31" name="文本框 10"/>
          <p:cNvSpPr txBox="1"/>
          <p:nvPr/>
        </p:nvSpPr>
        <p:spPr>
          <a:xfrm>
            <a:off x="7207153" y="4838988"/>
            <a:ext cx="4073703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结果分析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Analysis of results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10"/>
          <p:cNvSpPr txBox="1"/>
          <p:nvPr/>
        </p:nvSpPr>
        <p:spPr>
          <a:xfrm>
            <a:off x="619656" y="583287"/>
            <a:ext cx="4435068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定位数据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Data display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06220" y="6066911"/>
            <a:ext cx="146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第一组数据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615420" y="6066911"/>
            <a:ext cx="146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第二组数据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209420" y="6066910"/>
            <a:ext cx="146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第三组数据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52463" y="1360988"/>
          <a:ext cx="2963275" cy="446903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499955"/>
                <a:gridCol w="499955"/>
                <a:gridCol w="499955"/>
                <a:gridCol w="499955"/>
                <a:gridCol w="963455"/>
              </a:tblGrid>
              <a:tr h="1938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真实坐标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估计坐标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距离误差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单位</a:t>
                      </a:r>
                      <a:r>
                        <a:rPr lang="en-US" sz="1000" u="none" strike="noStrike">
                          <a:effectLst/>
                        </a:rPr>
                        <a:t>cm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0.412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0.41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0.58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第一象限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3.25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3.25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1.06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2.49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7.068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7.06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6.98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8.548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10.54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8.228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8.221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16.65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第二象限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-3.92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1.986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2.02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5.346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2.97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8.336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5.09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-10.46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10.28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7.96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-11.96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7.542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14.83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第三象限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-4.209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-2.94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1.08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-6.729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2.88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-8.679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-5.96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6.89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-8.219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-4.96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13.51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-6.689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-3.34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21.32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第四象限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-3.636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1.57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-6.066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2.01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-8.076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14.17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4.28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</a:rPr>
                        <a:t>20.60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85000" y="1360988"/>
          <a:ext cx="2896438" cy="44690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01910"/>
                <a:gridCol w="501910"/>
                <a:gridCol w="501910"/>
                <a:gridCol w="501910"/>
                <a:gridCol w="888798"/>
              </a:tblGrid>
              <a:tr h="1938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真实坐标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估计坐标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距离误差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单位</a:t>
                      </a:r>
                      <a:r>
                        <a:rPr lang="en-US" sz="1000" u="none" strike="noStrike">
                          <a:effectLst/>
                        </a:rPr>
                        <a:t>cm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-0.39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0.92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第一象限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2.81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2.81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1.68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6.24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2.49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7.95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8.08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11.20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8.64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17.04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第二象限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2.39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1.68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2.98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-9.33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5.26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-10.78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9.06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8.68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-11.96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14.83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第三象限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-5.56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1.57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-6.72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2.03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-5.95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6.91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-7.7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12.69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-4.76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22.52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第四象限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2.09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-2.44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2.47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-5.57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2.70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7.73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-7.15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6.46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-7.29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13.93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3.66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-5.95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</a:rPr>
                        <a:t>21.55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63625" y="1360988"/>
          <a:ext cx="2952137" cy="4469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0274"/>
                <a:gridCol w="500274"/>
                <a:gridCol w="500274"/>
                <a:gridCol w="500274"/>
                <a:gridCol w="951041"/>
              </a:tblGrid>
              <a:tr h="1938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真实坐标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估计坐标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距离误差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u="none" strike="noStrike">
                          <a:effectLst/>
                        </a:rPr>
                        <a:t>单位</a:t>
                      </a:r>
                      <a:r>
                        <a:rPr lang="en-US" sz="1000" u="none" strike="noStrike">
                          <a:effectLst/>
                        </a:rPr>
                        <a:t>cm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-0.39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0.92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第一象限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3.25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3.251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1.06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1.23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8.36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7.52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5.77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8.54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10.55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9.15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9.15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15.34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第二象限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-4.79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2.41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1.78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-6.669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2.97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-9.83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4.14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-10.29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9.55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8.61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-11.45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14.69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第三象限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-2.56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1.45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-7.69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1.97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-5.65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7.31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-6.81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-5.43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14.01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-5.52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-3.87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21.68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9383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第四象限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2.52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-2.89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1.85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7.39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-6.47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1.65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8.31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5.39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6.84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-8.04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12.14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  <a:tr h="15373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-20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5.17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>
                          <a:effectLst/>
                        </a:rPr>
                        <a:t>-6.17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</a:rPr>
                        <a:t>20.28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84" marR="6684" marT="6684" marB="0" anchor="b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06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255573" y="3118147"/>
            <a:ext cx="7680853" cy="11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结果分析</a:t>
            </a:r>
            <a:endParaRPr lang="zh-CN" altLang="en-US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Analysis of results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10" name="任意多边形 9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619656" y="583287"/>
            <a:ext cx="4433712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数值分析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Analysis of results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63040" y="4180701"/>
            <a:ext cx="154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图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   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第一次测量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9903" y="4504464"/>
            <a:ext cx="3048000" cy="1209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最大定位误差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21.32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最小定位误差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0.58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平均定位误差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7.64</a:t>
            </a:r>
            <a:endParaRPr lang="zh-CN" altLang="en-US" sz="1800" dirty="0"/>
          </a:p>
        </p:txBody>
      </p:sp>
      <p:sp>
        <p:nvSpPr>
          <p:cNvPr id="39" name="文本框 38"/>
          <p:cNvSpPr txBox="1"/>
          <p:nvPr/>
        </p:nvSpPr>
        <p:spPr>
          <a:xfrm>
            <a:off x="5433140" y="4060456"/>
            <a:ext cx="154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图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   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第二次测量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403240" y="3992244"/>
            <a:ext cx="154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图</a:t>
            </a:r>
            <a:r>
              <a:rPr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   </a:t>
            </a: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第三次测量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25906" y="4488478"/>
            <a:ext cx="3048000" cy="1209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最大定位误差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22.52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最小定位误差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0.92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平均定位误差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7.97</a:t>
            </a:r>
            <a:endParaRPr lang="zh-CN" altLang="en-US" sz="1800" dirty="0"/>
          </a:p>
        </p:txBody>
      </p:sp>
      <p:sp>
        <p:nvSpPr>
          <p:cNvPr id="42" name="矩形 41"/>
          <p:cNvSpPr/>
          <p:nvPr/>
        </p:nvSpPr>
        <p:spPr>
          <a:xfrm>
            <a:off x="8652670" y="4467964"/>
            <a:ext cx="3048000" cy="1209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最大定位误差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21.68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最小定位误差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0.92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平均定位误差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7.37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696" y="1408989"/>
            <a:ext cx="4275874" cy="25655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15" y="1471194"/>
            <a:ext cx="4067475" cy="24404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06" y="1548241"/>
            <a:ext cx="3991425" cy="23948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7163" y="2219191"/>
            <a:ext cx="1107767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zh-CN" altLang="en-US" sz="1600" i="1" dirty="0"/>
          </a:p>
          <a:p>
            <a:pPr algn="just"/>
            <a:r>
              <a:rPr lang="zh-CN" altLang="en-US" sz="1600" i="1" dirty="0"/>
              <a:t>1. 距离误差与真实坐标的关系：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距离误差随着真实坐标的增加而增大。无论是在四个象限中的哪一个，误差值在坐标绝对值较小的情况下比较小</a:t>
            </a:r>
            <a:endParaRPr lang="en-US" altLang="zh-CN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在坐标绝对值较大的情况下显著增加。例如，第一次测量中，在x=20, y=20时的误差最大，而在x=0, y=0时误差最小。</a:t>
            </a:r>
            <a:endParaRPr lang="zh-CN" altLang="en-US" sz="1600" i="1" dirty="0"/>
          </a:p>
          <a:p>
            <a:pPr algn="just"/>
            <a:r>
              <a:rPr lang="zh-CN" altLang="en-US" sz="1600" i="1" dirty="0"/>
              <a:t>2. 象限之间的误差差异：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 第一象限和第四象限的误差普遍较小，尤其是在x和y坐标值相对较小时，误差表现得相对稳定且较小。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 第二象限和第三象限的误差相对较大，尤其是在x和y坐标值较大时，误差明显增加。</a:t>
            </a:r>
            <a:endParaRPr lang="zh-CN" altLang="en-US" sz="1600" i="1" dirty="0"/>
          </a:p>
          <a:p>
            <a:pPr algn="just"/>
            <a:r>
              <a:rPr lang="zh-CN" altLang="en-US" sz="1600" i="1" dirty="0"/>
              <a:t>3. 重复测量的稳定性：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 三次测量的数据误差趋势基本一致，尽管数值上有所不同，但总体上表现出类似的规律。</a:t>
            </a:r>
            <a:endParaRPr lang="en-US" altLang="zh-CN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例如，每次测量中，误差在坐标绝对值较大的情况下都显著增加，这表明测量误差具有一定的规律性。</a:t>
            </a:r>
            <a:endParaRPr lang="zh-CN" altLang="en-US" sz="1600" i="1" dirty="0"/>
          </a:p>
          <a:p>
            <a:pPr algn="just"/>
            <a:endParaRPr lang="zh-CN" altLang="en-US" sz="1600" i="1" dirty="0"/>
          </a:p>
          <a:p>
            <a:pPr algn="just"/>
            <a:r>
              <a:rPr lang="zh-CN" altLang="en-US" sz="1600" i="1" dirty="0"/>
              <a:t>4. 误差变化的幅度：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 在小坐标范围内（例如x和y在±4以内），误差相对较小且变化不大。这说明测量系统在小范围内的精度较高。</a:t>
            </a:r>
            <a:endParaRPr lang="zh-CN" altLang="en-US" sz="1600" i="1" dirty="0"/>
          </a:p>
          <a:p>
            <a:pPr marL="685800" lvl="1" indent="-342900" algn="just">
              <a:buFont typeface="+mj-ea"/>
              <a:buAutoNum type="circleNumDbPlain"/>
            </a:pPr>
            <a:r>
              <a:rPr lang="zh-CN" altLang="en-US" sz="1600" i="1" dirty="0"/>
              <a:t>   在大坐标范围内（例如x和y在±20），误差显著增加，且变化较大，这表明在大范围测量中，测量系统的误差较大且不稳定。</a:t>
            </a:r>
            <a:endParaRPr lang="zh-CN" altLang="en-US" sz="1600" i="1" dirty="0"/>
          </a:p>
          <a:p>
            <a:pPr algn="just"/>
            <a:endParaRPr lang="zh-CN" altLang="en-US" sz="1600" i="1" dirty="0"/>
          </a:p>
        </p:txBody>
      </p:sp>
      <p:sp>
        <p:nvSpPr>
          <p:cNvPr id="8" name="矩形 7"/>
          <p:cNvSpPr/>
          <p:nvPr/>
        </p:nvSpPr>
        <p:spPr>
          <a:xfrm>
            <a:off x="2595290" y="606936"/>
            <a:ext cx="99470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总结：</a:t>
            </a:r>
            <a:endParaRPr lang="zh-CN" alt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测量系统的精度在小坐标范围内较高，但在大坐标范围内误差显著增加。</a:t>
            </a:r>
            <a:endParaRPr lang="zh-CN" alt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不同象限之间的误差分布不均，第二和第三象限的误差相对较大。</a:t>
            </a:r>
            <a:endParaRPr lang="zh-CN" alt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重复测量数据表明，误差随坐标增大的趋势稳定。</a:t>
            </a:r>
            <a:endParaRPr lang="zh-CN" altLang="en-US" sz="2000" b="1" dirty="0"/>
          </a:p>
        </p:txBody>
      </p:sp>
      <p:sp>
        <p:nvSpPr>
          <p:cNvPr id="18" name="文本框 10"/>
          <p:cNvSpPr txBox="1"/>
          <p:nvPr/>
        </p:nvSpPr>
        <p:spPr>
          <a:xfrm>
            <a:off x="619656" y="583287"/>
            <a:ext cx="4433712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结果分析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Analysis of results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619656" y="583287"/>
            <a:ext cx="4433712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成果展示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Presentation of achievements</a:t>
            </a:r>
            <a:endParaRPr lang="en-US" altLang="zh-CN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376" y="583287"/>
            <a:ext cx="2515723" cy="3509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222" y="357719"/>
            <a:ext cx="1676086" cy="2269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24" y="357717"/>
            <a:ext cx="1676087" cy="2269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5225187" y="2860007"/>
            <a:ext cx="2193229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dirty="0"/>
              <a:t>室光行标系统V1.0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7511431" y="2627513"/>
            <a:ext cx="3270560" cy="64633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1800" dirty="0"/>
              <a:t>基于Selenium的</a:t>
            </a:r>
            <a:endParaRPr lang="en-US" altLang="zh-CN" sz="1800" dirty="0"/>
          </a:p>
          <a:p>
            <a:r>
              <a:rPr lang="zh-CN" altLang="en-US" sz="1800" dirty="0"/>
              <a:t>网页自动填充系统</a:t>
            </a:r>
            <a:endParaRPr lang="zh-CN" altLang="en-US" sz="1800" dirty="0"/>
          </a:p>
        </p:txBody>
      </p:sp>
      <p:sp>
        <p:nvSpPr>
          <p:cNvPr id="19" name="矩形 18"/>
          <p:cNvSpPr/>
          <p:nvPr/>
        </p:nvSpPr>
        <p:spPr>
          <a:xfrm>
            <a:off x="355434" y="1287583"/>
            <a:ext cx="2031325" cy="20257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/>
            <a:r>
              <a:rPr lang="zh-CN" altLang="en-US" sz="2400" dirty="0"/>
              <a:t>一种煤矿井下可见光通信方法、通信装置及巡检机器人.发明.申请受理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39850" y="3878579"/>
            <a:ext cx="1661993" cy="21951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400" dirty="0"/>
              <a:t>基于可见光通信的井下巡检机器人研究.</a:t>
            </a:r>
            <a:endParaRPr lang="en-US" altLang="zh-CN" sz="2400" dirty="0"/>
          </a:p>
          <a:p>
            <a:r>
              <a:rPr lang="zh-CN" altLang="en-US" sz="2400" dirty="0"/>
              <a:t>论文录用通知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37" y="3276123"/>
            <a:ext cx="3064383" cy="2349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54052" y="5641898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/>
              <a:t>2023年第十八届挑战杯</a:t>
            </a:r>
            <a:endParaRPr lang="en-US" altLang="zh-CN" sz="1800" b="1" dirty="0"/>
          </a:p>
          <a:p>
            <a:pPr algn="ctr"/>
            <a:r>
              <a:rPr lang="zh-CN" altLang="en-US" sz="1800" b="1" dirty="0"/>
              <a:t>全国大学生课外学术科技作品竞赛</a:t>
            </a:r>
            <a:endParaRPr lang="zh-CN" altLang="en-US" sz="18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98" y="3401939"/>
            <a:ext cx="3347851" cy="23442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55894" y="5664779"/>
            <a:ext cx="4552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南京工程学院第二十二届校内</a:t>
            </a:r>
            <a:endParaRPr lang="en-US" altLang="zh-CN" sz="1800" b="1" dirty="0"/>
          </a:p>
          <a:p>
            <a:pPr algn="ctr"/>
            <a:r>
              <a:rPr lang="zh-CN" altLang="en-US" sz="1800" b="1" dirty="0"/>
              <a:t>大学生课外学术科技作品竞赛特等奖</a:t>
            </a:r>
            <a:endParaRPr lang="zh-CN" altLang="en-US" sz="1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968" y="357717"/>
            <a:ext cx="1789826" cy="25434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63479" y="2837039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FZSongS--GB1-5"/>
              </a:rPr>
              <a:t>单关节仿生水下可见光通信</a:t>
            </a:r>
            <a:endParaRPr lang="en-US" altLang="zh-CN" dirty="0">
              <a:solidFill>
                <a:srgbClr val="000000"/>
              </a:solidFill>
              <a:latin typeface="FZSongS--GB1-5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FZSongS--GB1-5"/>
              </a:rPr>
              <a:t>无人潜航器、系统及控制方法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16" y="2651175"/>
            <a:ext cx="2515724" cy="3663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47708" y="2076787"/>
            <a:ext cx="5696585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defRPr/>
            </a:pPr>
            <a:r>
              <a:rPr lang="en-US" altLang="zh-CN" sz="9600" b="1" dirty="0">
                <a:solidFill>
                  <a:srgbClr val="414954"/>
                </a:solidFill>
                <a:cs typeface="+mn-ea"/>
                <a:sym typeface="+mn-lt"/>
              </a:rPr>
              <a:t>THANKS</a:t>
            </a:r>
            <a:endParaRPr lang="en-US" altLang="zh-CN" sz="9600" b="1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7" name="任意多边形 6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01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255573" y="3118147"/>
            <a:ext cx="7680853" cy="115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选题背景与意义</a:t>
            </a:r>
            <a:endParaRPr lang="en-US" altLang="zh-CN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Background and significance of topic selection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10" name="任意多边形 9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600200" y="581131"/>
            <a:ext cx="4456292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选题背景与优势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Topic Background and Advantages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702712" y="2805899"/>
            <a:ext cx="6550371" cy="1155815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/>
          <a:p>
            <a:pPr algn="ctr"/>
            <a:r>
              <a:rPr lang="zh-CN" altLang="en-US" sz="1800" b="1" i="0" dirty="0">
                <a:solidFill>
                  <a:srgbClr val="24292F"/>
                </a:solidFill>
                <a:effectLst/>
                <a:latin typeface="-apple-system"/>
              </a:rPr>
              <a:t>室内定位技术的挑战</a:t>
            </a:r>
            <a:endParaRPr lang="en-US" altLang="zh-CN" sz="18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endParaRPr lang="en-US" altLang="zh-CN" sz="18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 b="0" i="0" dirty="0">
                <a:solidFill>
                  <a:srgbClr val="24292F"/>
                </a:solidFill>
                <a:effectLst/>
                <a:latin typeface="-apple-system"/>
              </a:rPr>
              <a:t> 随着智能设备和物联网的迅速普及，精准的室内定位技术备受关注。传统技术受限于部署复杂性、成本和环境因素，定位精度和稳定性难以满足需求。</a:t>
            </a:r>
            <a:endParaRPr lang="en-US" altLang="zh-CN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1354" y="1273301"/>
            <a:ext cx="6322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24292F"/>
                </a:solidFill>
                <a:latin typeface="-apple-system"/>
              </a:rPr>
              <a:t>可见光定位技术的优势</a:t>
            </a:r>
            <a:endParaRPr lang="en-US" altLang="zh-CN" sz="1800" b="1" dirty="0">
              <a:solidFill>
                <a:srgbClr val="24292F"/>
              </a:solidFill>
              <a:latin typeface="-apple-system"/>
            </a:endParaRPr>
          </a:p>
          <a:p>
            <a:pPr algn="ctr"/>
            <a:endParaRPr lang="en-US" altLang="zh-CN" sz="1800" dirty="0">
              <a:solidFill>
                <a:srgbClr val="24292F"/>
              </a:solidFill>
              <a:latin typeface="-apple-system"/>
            </a:endParaRPr>
          </a:p>
          <a:p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可见光定位技术（</a:t>
            </a:r>
            <a:r>
              <a:rPr lang="en-US" altLang="zh-CN" sz="1800" dirty="0">
                <a:solidFill>
                  <a:srgbClr val="24292F"/>
                </a:solidFill>
                <a:latin typeface="-apple-system"/>
              </a:rPr>
              <a:t>VLP</a:t>
            </a:r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）因其高精度、低成本和易于部署的特性而备受瞩目。利用光通信原理，结合</a:t>
            </a:r>
            <a:r>
              <a:rPr lang="en-US" altLang="zh-CN" sz="1800" dirty="0">
                <a:solidFill>
                  <a:srgbClr val="24292F"/>
                </a:solidFill>
                <a:latin typeface="-apple-system"/>
              </a:rPr>
              <a:t>LED</a:t>
            </a:r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灯具和光敏接收器，</a:t>
            </a:r>
            <a:r>
              <a:rPr lang="en-US" altLang="zh-CN" sz="1800" dirty="0">
                <a:solidFill>
                  <a:srgbClr val="24292F"/>
                </a:solidFill>
                <a:latin typeface="-apple-system"/>
              </a:rPr>
              <a:t>VLP</a:t>
            </a:r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技术能够确定接收器位置。</a:t>
            </a:r>
            <a:endParaRPr lang="zh-CN" altLang="en-US" sz="1800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1355" y="4451332"/>
            <a:ext cx="63223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24292F"/>
                </a:solidFill>
                <a:latin typeface="-apple-system"/>
              </a:rPr>
              <a:t>技术挑战与研究方向</a:t>
            </a:r>
            <a:endParaRPr lang="en-US" altLang="zh-CN" sz="1800" b="1" dirty="0">
              <a:solidFill>
                <a:srgbClr val="24292F"/>
              </a:solidFill>
              <a:latin typeface="-apple-system"/>
            </a:endParaRPr>
          </a:p>
          <a:p>
            <a:pPr algn="ctr"/>
            <a:endParaRPr lang="en-US" altLang="zh-CN" sz="1600" b="1" dirty="0">
              <a:solidFill>
                <a:srgbClr val="24292F"/>
              </a:solidFill>
              <a:latin typeface="-apple-system"/>
            </a:endParaRPr>
          </a:p>
          <a:p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虽然</a:t>
            </a:r>
            <a:r>
              <a:rPr lang="en-US" altLang="zh-CN" sz="1800" dirty="0">
                <a:solidFill>
                  <a:srgbClr val="24292F"/>
                </a:solidFill>
                <a:latin typeface="-apple-system"/>
              </a:rPr>
              <a:t>VLP</a:t>
            </a:r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具备优势，但仍面临多路径干扰、光源调制方案和环境光噪声等挑战。现有系统多采用到达时间或到达角度作为定位算法的基础，而基于接收信号强度的定位算法因其简便和成本低而备受关注。然而，提高</a:t>
            </a:r>
            <a:r>
              <a:rPr lang="en-US" altLang="zh-CN" sz="1800" dirty="0">
                <a:solidFill>
                  <a:srgbClr val="24292F"/>
                </a:solidFill>
                <a:latin typeface="-apple-system"/>
              </a:rPr>
              <a:t>RSS</a:t>
            </a:r>
            <a:r>
              <a:rPr lang="zh-CN" altLang="en-US" sz="1800" dirty="0">
                <a:solidFill>
                  <a:srgbClr val="24292F"/>
                </a:solidFill>
                <a:latin typeface="-apple-system"/>
              </a:rPr>
              <a:t>定位算法的准确性和鲁棒性需要进一步研究和优化。</a:t>
            </a:r>
            <a:endParaRPr lang="zh-CN" altLang="en-US" sz="1800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7845476" y="4079624"/>
            <a:ext cx="3381999" cy="7739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046001" y="3459328"/>
            <a:ext cx="651439" cy="555997"/>
            <a:chOff x="3474143" y="1584241"/>
            <a:chExt cx="2183015" cy="1597025"/>
          </a:xfrm>
        </p:grpSpPr>
        <p:sp>
          <p:nvSpPr>
            <p:cNvPr id="39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文本框 17"/>
          <p:cNvSpPr/>
          <p:nvPr/>
        </p:nvSpPr>
        <p:spPr>
          <a:xfrm>
            <a:off x="7881711" y="4192029"/>
            <a:ext cx="32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i="1" dirty="0">
                <a:solidFill>
                  <a:srgbClr val="24292F"/>
                </a:solidFill>
                <a:latin typeface="-apple-system"/>
              </a:rPr>
              <a:t>实时高精度定位为用户提供个性化服务，如室内导航、</a:t>
            </a:r>
            <a:r>
              <a:rPr lang="en-US" altLang="zh-CN" i="1" dirty="0">
                <a:solidFill>
                  <a:srgbClr val="24292F"/>
                </a:solidFill>
                <a:latin typeface="-apple-system"/>
              </a:rPr>
              <a:t>LBS</a:t>
            </a:r>
            <a:r>
              <a:rPr lang="zh-CN" altLang="en-US" i="1" dirty="0">
                <a:solidFill>
                  <a:srgbClr val="24292F"/>
                </a:solidFill>
                <a:latin typeface="-apple-system"/>
              </a:rPr>
              <a:t>等，提升用户体验。</a:t>
            </a:r>
            <a:endParaRPr lang="zh-CN" altLang="en-US" i="1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43" name="文本框 15"/>
          <p:cNvSpPr txBox="1">
            <a:spLocks noChangeArrowheads="1"/>
          </p:cNvSpPr>
          <p:nvPr/>
        </p:nvSpPr>
        <p:spPr bwMode="auto">
          <a:xfrm>
            <a:off x="8531842" y="3564535"/>
            <a:ext cx="20402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4292F"/>
                </a:solidFill>
                <a:latin typeface="-apple-system"/>
              </a:rPr>
              <a:t>提升用户体验</a:t>
            </a:r>
            <a:endParaRPr lang="zh-CN" altLang="en-US" sz="2000" b="1" dirty="0">
              <a:solidFill>
                <a:srgbClr val="24292F"/>
              </a:solidFill>
              <a:latin typeface="-apple-system"/>
              <a:sym typeface="+mn-lt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7845476" y="2559517"/>
            <a:ext cx="3381999" cy="7739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8046001" y="1939221"/>
            <a:ext cx="651437" cy="555997"/>
            <a:chOff x="3474147" y="1584243"/>
            <a:chExt cx="2183011" cy="1597026"/>
          </a:xfrm>
        </p:grpSpPr>
        <p:sp>
          <p:nvSpPr>
            <p:cNvPr id="46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文本框 17"/>
          <p:cNvSpPr/>
          <p:nvPr/>
        </p:nvSpPr>
        <p:spPr>
          <a:xfrm>
            <a:off x="7919406" y="2588965"/>
            <a:ext cx="3147229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i="1" dirty="0">
                <a:solidFill>
                  <a:srgbClr val="24292F"/>
                </a:solidFill>
                <a:latin typeface="-apple-system"/>
              </a:rPr>
              <a:t>利用现有照明设备，无需增加额外设备，简化系统部署和后期维护流程。</a:t>
            </a:r>
            <a:endParaRPr lang="en-US" altLang="zh-CN" i="1" dirty="0">
              <a:solidFill>
                <a:srgbClr val="24292F"/>
              </a:solidFill>
              <a:latin typeface="-apple-system"/>
              <a:sym typeface="+mn-lt"/>
            </a:endParaRPr>
          </a:p>
        </p:txBody>
      </p:sp>
      <p:sp>
        <p:nvSpPr>
          <p:cNvPr id="50" name="文本框 15"/>
          <p:cNvSpPr txBox="1">
            <a:spLocks noChangeArrowheads="1"/>
          </p:cNvSpPr>
          <p:nvPr/>
        </p:nvSpPr>
        <p:spPr bwMode="auto">
          <a:xfrm>
            <a:off x="8531842" y="2044428"/>
            <a:ext cx="20402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易部署易维护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7881711" y="1065404"/>
            <a:ext cx="3381999" cy="7739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8036632" y="445635"/>
            <a:ext cx="651439" cy="555997"/>
            <a:chOff x="3474143" y="1584241"/>
            <a:chExt cx="2183015" cy="1597025"/>
          </a:xfrm>
        </p:grpSpPr>
        <p:sp>
          <p:nvSpPr>
            <p:cNvPr id="53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5" name="图形 54" descr="功能区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64753" y="496004"/>
            <a:ext cx="467089" cy="467089"/>
          </a:xfrm>
          <a:prstGeom prst="rect">
            <a:avLst/>
          </a:prstGeom>
        </p:spPr>
      </p:pic>
      <p:sp>
        <p:nvSpPr>
          <p:cNvPr id="56" name="文本框 17"/>
          <p:cNvSpPr/>
          <p:nvPr/>
        </p:nvSpPr>
        <p:spPr>
          <a:xfrm>
            <a:off x="7919406" y="1086203"/>
            <a:ext cx="2984303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b="0" i="1" dirty="0">
                <a:solidFill>
                  <a:srgbClr val="24292F"/>
                </a:solidFill>
                <a:effectLst/>
                <a:latin typeface="-apple-system"/>
              </a:rPr>
              <a:t>利用现有</a:t>
            </a:r>
            <a:r>
              <a:rPr lang="en-US" altLang="zh-CN" b="0" i="1" dirty="0">
                <a:solidFill>
                  <a:srgbClr val="24292F"/>
                </a:solidFill>
                <a:effectLst/>
                <a:latin typeface="-apple-system"/>
              </a:rPr>
              <a:t>LED</a:t>
            </a:r>
            <a:r>
              <a:rPr lang="zh-CN" altLang="en-US" b="0" i="1" dirty="0">
                <a:solidFill>
                  <a:srgbClr val="24292F"/>
                </a:solidFill>
                <a:effectLst/>
                <a:latin typeface="-apple-system"/>
              </a:rPr>
              <a:t>照明设施进行定位，降低系统部署成本，并实现精准定位。</a:t>
            </a:r>
            <a:endParaRPr lang="en-US" altLang="zh-CN" sz="12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15"/>
          <p:cNvSpPr txBox="1">
            <a:spLocks noChangeArrowheads="1"/>
          </p:cNvSpPr>
          <p:nvPr/>
        </p:nvSpPr>
        <p:spPr bwMode="auto">
          <a:xfrm>
            <a:off x="8568077" y="550315"/>
            <a:ext cx="20402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 dirty="0">
                <a:solidFill>
                  <a:srgbClr val="24292F"/>
                </a:solidFill>
                <a:effectLst/>
                <a:latin typeface="+mn-lt"/>
              </a:rPr>
              <a:t>高精度低成本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7825999" y="5595285"/>
            <a:ext cx="3381999" cy="7739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8026524" y="4974989"/>
            <a:ext cx="651439" cy="555997"/>
            <a:chOff x="3474143" y="1584241"/>
            <a:chExt cx="2183015" cy="1597025"/>
          </a:xfrm>
        </p:grpSpPr>
        <p:sp>
          <p:nvSpPr>
            <p:cNvPr id="67" name="任意多边形 3"/>
            <p:cNvSpPr/>
            <p:nvPr/>
          </p:nvSpPr>
          <p:spPr>
            <a:xfrm>
              <a:off x="5342833" y="2874878"/>
              <a:ext cx="314325" cy="304800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9525" y="0"/>
                </a:cxn>
                <a:cxn ang="0">
                  <a:pos x="314325" y="0"/>
                </a:cxn>
                <a:cxn ang="0">
                  <a:pos x="0" y="304800"/>
                </a:cxn>
                <a:cxn ang="0">
                  <a:pos x="9525" y="0"/>
                </a:cxn>
              </a:cxnLst>
              <a:rect l="0" t="0" r="0" b="0"/>
              <a:pathLst>
                <a:path w="314325" h="304800">
                  <a:moveTo>
                    <a:pt x="9525" y="0"/>
                  </a:moveTo>
                  <a:lnTo>
                    <a:pt x="9525" y="0"/>
                  </a:lnTo>
                  <a:lnTo>
                    <a:pt x="314325" y="0"/>
                  </a:lnTo>
                  <a:lnTo>
                    <a:pt x="0" y="30480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474143" y="1584241"/>
              <a:ext cx="1878012" cy="1597025"/>
            </a:xfrm>
            <a:prstGeom prst="rect">
              <a:avLst/>
            </a:prstGeom>
            <a:solidFill>
              <a:srgbClr val="646F81"/>
            </a:solidFill>
            <a:ln w="9525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汉仪旗黑-55简" panose="00020600040101010101" charset="-128"/>
              </a:pP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0" name="文本框 17"/>
          <p:cNvSpPr/>
          <p:nvPr/>
        </p:nvSpPr>
        <p:spPr>
          <a:xfrm>
            <a:off x="7881711" y="5678859"/>
            <a:ext cx="2984303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b="0" i="1" dirty="0">
                <a:solidFill>
                  <a:srgbClr val="24292F"/>
                </a:solidFill>
                <a:effectLst/>
                <a:latin typeface="-apple-system"/>
              </a:rPr>
              <a:t>利用现有</a:t>
            </a:r>
            <a:r>
              <a:rPr lang="en-US" altLang="zh-CN" b="0" i="1" dirty="0">
                <a:solidFill>
                  <a:srgbClr val="24292F"/>
                </a:solidFill>
                <a:effectLst/>
                <a:latin typeface="-apple-system"/>
              </a:rPr>
              <a:t>LED</a:t>
            </a:r>
            <a:r>
              <a:rPr lang="zh-CN" altLang="en-US" b="0" i="1" dirty="0">
                <a:solidFill>
                  <a:srgbClr val="24292F"/>
                </a:solidFill>
                <a:effectLst/>
                <a:latin typeface="-apple-system"/>
              </a:rPr>
              <a:t>照明设施进行定位，降低系统部署成本，并实现精准定位。</a:t>
            </a:r>
            <a:endParaRPr lang="en-US" altLang="zh-CN" sz="12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文本框 15"/>
          <p:cNvSpPr txBox="1">
            <a:spLocks noChangeArrowheads="1"/>
          </p:cNvSpPr>
          <p:nvPr/>
        </p:nvSpPr>
        <p:spPr bwMode="auto">
          <a:xfrm>
            <a:off x="8512365" y="5080196"/>
            <a:ext cx="20402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4292F"/>
                </a:solidFill>
                <a:latin typeface="-apple-system"/>
              </a:rPr>
              <a:t>对于环境友好</a:t>
            </a:r>
            <a:endParaRPr lang="zh-CN" altLang="en-US" sz="2000" b="1" dirty="0">
              <a:solidFill>
                <a:srgbClr val="24292F"/>
              </a:solidFill>
              <a:latin typeface="-apple-system"/>
              <a:sym typeface="+mn-lt"/>
            </a:endParaRPr>
          </a:p>
        </p:txBody>
      </p:sp>
      <p:pic>
        <p:nvPicPr>
          <p:cNvPr id="3" name="图形 2" descr="齿轮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8287" y="1916885"/>
            <a:ext cx="615660" cy="615660"/>
          </a:xfrm>
          <a:prstGeom prst="rect">
            <a:avLst/>
          </a:prstGeom>
        </p:spPr>
      </p:pic>
      <p:pic>
        <p:nvPicPr>
          <p:cNvPr id="8" name="图形 7" descr="用户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6632" y="3410890"/>
            <a:ext cx="573246" cy="663902"/>
          </a:xfrm>
          <a:prstGeom prst="rect">
            <a:avLst/>
          </a:prstGeom>
        </p:spPr>
      </p:pic>
      <p:pic>
        <p:nvPicPr>
          <p:cNvPr id="9" name="图形 8" descr="植物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5133" y="4970011"/>
            <a:ext cx="560422" cy="56042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0"/>
          <p:cNvSpPr txBox="1"/>
          <p:nvPr/>
        </p:nvSpPr>
        <p:spPr>
          <a:xfrm>
            <a:off x="619655" y="583287"/>
            <a:ext cx="4456292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研究目标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印品黑体"/>
                <a:cs typeface="+mn-ea"/>
                <a:sym typeface="+mn-lt"/>
              </a:rPr>
              <a:t>Research objectives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印品黑体"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08030" y="1530699"/>
            <a:ext cx="10999470" cy="3954344"/>
            <a:chOff x="2063352" y="2099601"/>
            <a:chExt cx="8065295" cy="2626533"/>
          </a:xfrm>
        </p:grpSpPr>
        <p:grpSp>
          <p:nvGrpSpPr>
            <p:cNvPr id="26" name="组合 25"/>
            <p:cNvGrpSpPr/>
            <p:nvPr/>
          </p:nvGrpSpPr>
          <p:grpSpPr>
            <a:xfrm>
              <a:off x="2063352" y="2099601"/>
              <a:ext cx="1596689" cy="2060641"/>
              <a:chOff x="539352" y="1443820"/>
              <a:chExt cx="1596689" cy="2060641"/>
            </a:xfrm>
          </p:grpSpPr>
          <p:sp>
            <p:nvSpPr>
              <p:cNvPr id="58" name="箭头: 五边形 57"/>
              <p:cNvSpPr/>
              <p:nvPr/>
            </p:nvSpPr>
            <p:spPr bwMode="auto">
              <a:xfrm rot="5400000">
                <a:off x="409343" y="1763240"/>
                <a:ext cx="1856708" cy="1596689"/>
              </a:xfrm>
              <a:prstGeom prst="homePlate">
                <a:avLst>
                  <a:gd name="adj" fmla="val 2034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9" name="箭头: 五边形 58"/>
              <p:cNvSpPr/>
              <p:nvPr/>
            </p:nvSpPr>
            <p:spPr bwMode="auto">
              <a:xfrm>
                <a:off x="540585" y="1443820"/>
                <a:ext cx="1595456" cy="442443"/>
              </a:xfrm>
              <a:prstGeom prst="homePlate">
                <a:avLst/>
              </a:prstGeom>
              <a:solidFill>
                <a:schemeClr val="bg2">
                  <a:lumMod val="90000"/>
                </a:schemeClr>
              </a:solidFill>
              <a:ln w="19050">
                <a:noFill/>
                <a:round/>
              </a:ln>
              <a:effectLst/>
            </p:spPr>
            <p:txBody>
              <a:bodyPr vert="horz" wrap="none" lIns="91440" tIns="45720" rIns="91440" bIns="45720" anchor="ctr" anchorCtr="1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  <a:t>开发定位算法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60" name="文本框 3"/>
              <p:cNvSpPr txBox="1"/>
              <p:nvPr/>
            </p:nvSpPr>
            <p:spPr>
              <a:xfrm>
                <a:off x="539352" y="1909909"/>
                <a:ext cx="1508585" cy="1594552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285750" marR="0" lvl="0" indent="-285750" algn="just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设计并实现一种新的定位算法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just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利用多个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LED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接收到的信号强度计算接收设备的位置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just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提高算法对信号衰减和环境噪声的处理能力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endParaRPr>
              </a:p>
              <a:p>
                <a:pPr marR="0" lvl="0" algn="just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b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</a:b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785105" y="2107618"/>
              <a:ext cx="1418074" cy="2114002"/>
              <a:chOff x="2261105" y="1451837"/>
              <a:chExt cx="1418074" cy="2114002"/>
            </a:xfrm>
          </p:grpSpPr>
          <p:sp>
            <p:nvSpPr>
              <p:cNvPr id="55" name="箭头: 五边形 54"/>
              <p:cNvSpPr/>
              <p:nvPr/>
            </p:nvSpPr>
            <p:spPr bwMode="auto">
              <a:xfrm rot="5400000">
                <a:off x="2041788" y="1867070"/>
                <a:ext cx="1856708" cy="1418074"/>
              </a:xfrm>
              <a:prstGeom prst="homePlate">
                <a:avLst>
                  <a:gd name="adj" fmla="val 2034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6" name="箭头: 五边形 55"/>
              <p:cNvSpPr/>
              <p:nvPr/>
            </p:nvSpPr>
            <p:spPr bwMode="auto">
              <a:xfrm>
                <a:off x="2263567" y="1451837"/>
                <a:ext cx="1415612" cy="410179"/>
              </a:xfrm>
              <a:prstGeom prst="homePlat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  <a:round/>
              </a:ln>
              <a:effectLst/>
            </p:spPr>
            <p:txBody>
              <a:bodyPr vert="horz" wrap="none" lIns="91440" tIns="45720" rIns="91440" bIns="45720" anchor="ctr" anchorCtr="1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  <a:t>构建原型系统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-apple-system"/>
                  <a:ea typeface="宋体" panose="02010600030101010101" pitchFamily="2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7" name="文本框 40"/>
              <p:cNvSpPr txBox="1"/>
              <p:nvPr/>
            </p:nvSpPr>
            <p:spPr>
              <a:xfrm>
                <a:off x="2310679" y="1930401"/>
                <a:ext cx="1321388" cy="1635438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搭建基于微控制器和光敏传感器的实验系统</a:t>
                </a:r>
                <a:endParaRPr lang="en-US" altLang="zh-CN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验证和测试定位算法的有效性</a:t>
                </a:r>
                <a:endParaRPr lang="en-US" altLang="zh-CN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提供软件支持进行数据采集和处理</a:t>
                </a:r>
                <a:endParaRPr lang="zh-CN" altLang="en-US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b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</a:b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-apple-system"/>
                  <a:ea typeface="宋体" panose="02010600030101010101" pitchFamily="2" charset="-122"/>
                  <a:cs typeface="+mn-cs"/>
                  <a:sym typeface="Arial" panose="020B0604020202020204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386964" y="2131867"/>
              <a:ext cx="1418074" cy="2048867"/>
              <a:chOff x="3862964" y="1476086"/>
              <a:chExt cx="1418074" cy="2048867"/>
            </a:xfrm>
          </p:grpSpPr>
          <p:sp>
            <p:nvSpPr>
              <p:cNvPr id="52" name="箭头: 五边形 51"/>
              <p:cNvSpPr/>
              <p:nvPr/>
            </p:nvSpPr>
            <p:spPr bwMode="auto">
              <a:xfrm rot="5400000">
                <a:off x="3643647" y="1852549"/>
                <a:ext cx="1856708" cy="1418074"/>
              </a:xfrm>
              <a:prstGeom prst="homePlate">
                <a:avLst>
                  <a:gd name="adj" fmla="val 2034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3" name="箭头: 五边形 52"/>
              <p:cNvSpPr/>
              <p:nvPr/>
            </p:nvSpPr>
            <p:spPr bwMode="auto">
              <a:xfrm>
                <a:off x="3864195" y="1476086"/>
                <a:ext cx="1415612" cy="410179"/>
              </a:xfrm>
              <a:prstGeom prst="homePlat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9050">
                <a:noFill/>
                <a:round/>
              </a:ln>
              <a:effectLst/>
            </p:spPr>
            <p:txBody>
              <a:bodyPr vert="horz" wrap="none" lIns="91440" tIns="45720" rIns="91440" bIns="45720" anchor="ctr" anchorCtr="1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  <a:t>评估系统性能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-apple-system"/>
                  <a:ea typeface="宋体" panose="02010600030101010101" pitchFamily="2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4" name="文本框 43"/>
              <p:cNvSpPr txBox="1"/>
              <p:nvPr/>
            </p:nvSpPr>
            <p:spPr>
              <a:xfrm>
                <a:off x="3929178" y="1930402"/>
                <a:ext cx="1321387" cy="159455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285750" marR="0" lvl="0" indent="-285750" algn="just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实际测试，评估系统在不同环境和条件下的性能表现</a:t>
                </a:r>
                <a:endParaRPr lang="en-US" altLang="zh-CN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285750" marR="0" lvl="0" indent="-285750" algn="just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包括定位精度、响应时间、系统稳定性和抗干扰能力</a:t>
                </a:r>
                <a:endParaRPr lang="zh-CN" altLang="en-US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b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rPr>
                </a:b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048769" y="2131865"/>
              <a:ext cx="1418074" cy="2013857"/>
              <a:chOff x="5524769" y="1476084"/>
              <a:chExt cx="1418074" cy="2013857"/>
            </a:xfrm>
          </p:grpSpPr>
          <p:sp>
            <p:nvSpPr>
              <p:cNvPr id="49" name="箭头: 五边形 48"/>
              <p:cNvSpPr/>
              <p:nvPr/>
            </p:nvSpPr>
            <p:spPr bwMode="auto">
              <a:xfrm rot="5400000">
                <a:off x="5305452" y="1852550"/>
                <a:ext cx="1856708" cy="1418074"/>
              </a:xfrm>
              <a:prstGeom prst="homePlate">
                <a:avLst>
                  <a:gd name="adj" fmla="val 2034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 bwMode="auto">
              <a:xfrm>
                <a:off x="5525998" y="1476084"/>
                <a:ext cx="1415612" cy="410179"/>
              </a:xfrm>
              <a:prstGeom prst="homePlat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  <a:round/>
              </a:ln>
              <a:effectLst/>
            </p:spPr>
            <p:txBody>
              <a:bodyPr vert="horz" wrap="none" lIns="91440" tIns="45720" rIns="91440" bIns="45720" anchor="ctr" anchorCtr="1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  <a:t>优化系统设计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-apple-system"/>
                  <a:ea typeface="宋体" panose="02010600030101010101" pitchFamily="2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51" name="文本框 46"/>
              <p:cNvSpPr txBox="1"/>
              <p:nvPr/>
            </p:nvSpPr>
            <p:spPr>
              <a:xfrm>
                <a:off x="5590984" y="1912593"/>
                <a:ext cx="1261621" cy="130835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24292F"/>
                    </a:solidFill>
                    <a:latin typeface="-apple-system"/>
                    <a:ea typeface="宋体" panose="02010600030101010101" pitchFamily="2" charset="-122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dirty="0">
                    <a:latin typeface="+mn-lt"/>
                  </a:rPr>
                  <a:t>根据实验结果和用户反馈，优化系统设计</a:t>
                </a:r>
                <a:endParaRPr lang="en-US" altLang="zh-CN" b="1" dirty="0">
                  <a:latin typeface="+mn-lt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dirty="0">
                    <a:latin typeface="+mn-lt"/>
                  </a:rPr>
                  <a:t>保证并提升用户友好性和经济效益</a:t>
                </a:r>
                <a:endParaRPr lang="en-US" altLang="zh-CN" b="1" dirty="0">
                  <a:latin typeface="+mn-lt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b="1" dirty="0">
                    <a:latin typeface="+mn-lt"/>
                  </a:rPr>
                  <a:t>保证系统的可扩展性和维护性</a:t>
                </a:r>
                <a:endParaRPr lang="zh-CN" altLang="en-US" b="1" dirty="0">
                  <a:latin typeface="+mn-lt"/>
                  <a:sym typeface="Arial" panose="020B0604020202020204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710573" y="2131870"/>
              <a:ext cx="1418074" cy="2013854"/>
              <a:chOff x="7186573" y="1476089"/>
              <a:chExt cx="1418074" cy="2013854"/>
            </a:xfrm>
          </p:grpSpPr>
          <p:sp>
            <p:nvSpPr>
              <p:cNvPr id="46" name="箭头: 五边形 45"/>
              <p:cNvSpPr/>
              <p:nvPr/>
            </p:nvSpPr>
            <p:spPr bwMode="auto">
              <a:xfrm rot="5400000">
                <a:off x="6967256" y="1852552"/>
                <a:ext cx="1856708" cy="1418074"/>
              </a:xfrm>
              <a:prstGeom prst="homePlate">
                <a:avLst>
                  <a:gd name="adj" fmla="val 2034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 bwMode="auto">
              <a:xfrm>
                <a:off x="7187805" y="1476089"/>
                <a:ext cx="1415612" cy="410179"/>
              </a:xfrm>
              <a:prstGeom prst="homePlat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  <a:round/>
              </a:ln>
              <a:effectLst/>
            </p:spPr>
            <p:txBody>
              <a:bodyPr vert="horz" wrap="none" lIns="91440" tIns="45720" rIns="91440" bIns="45720" anchor="ctr" anchorCtr="1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92F"/>
                    </a:solidFill>
                    <a:effectLst/>
                    <a:uLnTx/>
                    <a:uFillTx/>
                    <a:latin typeface="-apple-system"/>
                    <a:ea typeface="宋体" panose="02010600030101010101" pitchFamily="2" charset="-122"/>
                    <a:cs typeface="+mn-cs"/>
                  </a:rPr>
                  <a:t>探索应用潜力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4292F"/>
                  </a:solidFill>
                  <a:effectLst/>
                  <a:uLnTx/>
                  <a:uFillTx/>
                  <a:latin typeface="-apple-system"/>
                  <a:ea typeface="宋体" panose="02010600030101010101" pitchFamily="2" charset="-122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48" name="文本框 49"/>
              <p:cNvSpPr txBox="1"/>
              <p:nvPr/>
            </p:nvSpPr>
            <p:spPr>
              <a:xfrm>
                <a:off x="7234917" y="1909909"/>
                <a:ext cx="1321386" cy="1358009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285750" marR="0" lvl="0" indent="-285750" algn="just">
                  <a:lnSpc>
                    <a:spcPct val="120000"/>
                  </a:lnSpc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研究如何应用于室内导航和位置基服务（</a:t>
                </a:r>
                <a:r>
                  <a:rPr lang="en-US" altLang="zh-CN" sz="1600" b="1" dirty="0">
                    <a:solidFill>
                      <a:srgbClr val="24292F"/>
                    </a:solidFill>
                    <a:latin typeface="+mn-lt"/>
                  </a:rPr>
                  <a:t>LBS</a:t>
                </a: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）</a:t>
                </a:r>
                <a:endParaRPr lang="en-US" altLang="zh-CN" sz="1600" b="1" dirty="0">
                  <a:solidFill>
                    <a:srgbClr val="24292F"/>
                  </a:solidFill>
                  <a:latin typeface="+mn-lt"/>
                </a:endParaRPr>
              </a:p>
              <a:p>
                <a:pPr marL="285750" marR="0" lvl="0" indent="-285750" algn="just">
                  <a:lnSpc>
                    <a:spcPct val="120000"/>
                  </a:lnSpc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4292F"/>
                    </a:solidFill>
                    <a:latin typeface="+mn-lt"/>
                  </a:rPr>
                  <a:t>评估其在提升用户体验和操作效率方面的潜在价值</a:t>
                </a:r>
                <a:endParaRPr lang="zh-CN" altLang="en-US" sz="1600" b="1" dirty="0">
                  <a:solidFill>
                    <a:srgbClr val="24292F"/>
                  </a:solidFill>
                  <a:latin typeface="+mn-lt"/>
                  <a:sym typeface="Arial" panose="020B0604020202020204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 bwMode="auto">
            <a:xfrm>
              <a:off x="2516376" y="4214107"/>
              <a:ext cx="512027" cy="5120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4178182" y="4214107"/>
              <a:ext cx="512027" cy="51202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7501792" y="4214107"/>
              <a:ext cx="512027" cy="5120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163596" y="4214107"/>
              <a:ext cx="512027" cy="51202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5839987" y="4214107"/>
              <a:ext cx="512027" cy="51202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endParaRPr>
            </a:p>
          </p:txBody>
        </p:sp>
      </p:grpSp>
      <p:pic>
        <p:nvPicPr>
          <p:cNvPr id="69" name="图形 68" descr="饼图演示文稿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23533" y="4838060"/>
            <a:ext cx="569966" cy="569966"/>
          </a:xfrm>
          <a:prstGeom prst="rect">
            <a:avLst/>
          </a:prstGeom>
        </p:spPr>
      </p:pic>
      <p:pic>
        <p:nvPicPr>
          <p:cNvPr id="71" name="图形 70" descr="上升趋势条形图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672" y="4838060"/>
            <a:ext cx="568929" cy="560222"/>
          </a:xfrm>
          <a:prstGeom prst="rect">
            <a:avLst/>
          </a:prstGeom>
        </p:spPr>
      </p:pic>
      <p:pic>
        <p:nvPicPr>
          <p:cNvPr id="73" name="图形 72" descr="带齿轮的头部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585" y="4808303"/>
            <a:ext cx="572863" cy="572863"/>
          </a:xfrm>
          <a:prstGeom prst="rect">
            <a:avLst/>
          </a:prstGeom>
        </p:spPr>
      </p:pic>
      <p:pic>
        <p:nvPicPr>
          <p:cNvPr id="75" name="图形 74" descr="维恩图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7942" y="4801283"/>
            <a:ext cx="586902" cy="586902"/>
          </a:xfrm>
          <a:prstGeom prst="rect">
            <a:avLst/>
          </a:prstGeom>
        </p:spPr>
      </p:pic>
      <p:pic>
        <p:nvPicPr>
          <p:cNvPr id="77" name="图形 76" descr="研究 纯色填充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1959" y="4821535"/>
            <a:ext cx="576747" cy="57674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02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8" name="任意多边形 7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49489" y="3106112"/>
            <a:ext cx="5637981" cy="11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研究内容与方法</a:t>
            </a:r>
            <a:endParaRPr lang="en-US" altLang="zh-CN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Research content and method</a:t>
            </a:r>
            <a:endParaRPr lang="en-US" altLang="zh-CN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619655" y="583287"/>
            <a:ext cx="4445001" cy="88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研究方法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Research methods</a:t>
            </a:r>
            <a:endParaRPr lang="zh-CN" altLang="en-US" dirty="0">
              <a:solidFill>
                <a:srgbClr val="FF0000"/>
              </a:solidFill>
              <a:cs typeface="+mn-ea"/>
            </a:endParaRPr>
          </a:p>
          <a:p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6" name="文本框 12"/>
          <p:cNvSpPr/>
          <p:nvPr/>
        </p:nvSpPr>
        <p:spPr>
          <a:xfrm>
            <a:off x="7080088" y="522116"/>
            <a:ext cx="3597512" cy="5024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665" b="1" dirty="0">
                <a:cs typeface="+mn-ea"/>
              </a:rPr>
              <a:t>无线通信技术</a:t>
            </a:r>
            <a:endParaRPr lang="zh-CN" altLang="en-US" sz="2665" b="1" dirty="0">
              <a:cs typeface="+mn-ea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4836851" y="1111475"/>
            <a:ext cx="5840749" cy="666115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/>
          <a:p>
            <a:pPr marL="342900" lvl="2">
              <a:lnSpc>
                <a:spcPct val="130000"/>
              </a:lnSpc>
            </a:pPr>
            <a:r>
              <a:rPr lang="zh-CN" altLang="en-US" sz="1335" dirty="0">
                <a:cs typeface="+mn-ea"/>
              </a:rPr>
              <a:t>选择技术：采用了无线串口模块，因其易于集成和广泛支持。</a:t>
            </a:r>
            <a:endParaRPr lang="zh-CN" altLang="en-US" sz="1335" dirty="0">
              <a:cs typeface="+mn-ea"/>
            </a:endParaRPr>
          </a:p>
          <a:p>
            <a:pPr marL="342900" lvl="2">
              <a:lnSpc>
                <a:spcPct val="130000"/>
              </a:lnSpc>
            </a:pPr>
            <a:r>
              <a:rPr lang="zh-CN" altLang="en-US" sz="1335" dirty="0">
                <a:cs typeface="+mn-ea"/>
              </a:rPr>
              <a:t>实施步骤：</a:t>
            </a:r>
            <a:endParaRPr lang="zh-CN" altLang="en-US" sz="1335" dirty="0">
              <a:cs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335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335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9408" y="4326848"/>
            <a:ext cx="7074882" cy="1464317"/>
            <a:chOff x="4402763" y="4341357"/>
            <a:chExt cx="6473571" cy="1128022"/>
          </a:xfrm>
        </p:grpSpPr>
        <p:sp>
          <p:nvSpPr>
            <p:cNvPr id="12" name="文本框 12"/>
            <p:cNvSpPr/>
            <p:nvPr/>
          </p:nvSpPr>
          <p:spPr>
            <a:xfrm>
              <a:off x="4402763" y="4346153"/>
              <a:ext cx="544226" cy="1123226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vert="eaVert" wrap="none" lIns="91440" tIns="45720" rIns="91440" bIns="45720">
              <a:spAutoFit/>
            </a:bodyPr>
            <a:lstStyle/>
            <a:p>
              <a:pPr algn="l"/>
              <a:r>
                <a:rPr lang="zh-CN" altLang="en-US" sz="2665" b="1" dirty="0">
                  <a:cs typeface="+mn-ea"/>
                </a:rPr>
                <a:t>定位算法</a:t>
              </a:r>
              <a:endParaRPr lang="zh-CN" altLang="en-US" sz="2665" b="1" dirty="0">
                <a:cs typeface="+mn-ea"/>
              </a:endParaRPr>
            </a:p>
          </p:txBody>
        </p:sp>
        <p:sp>
          <p:nvSpPr>
            <p:cNvPr id="13" name="文本框 1"/>
            <p:cNvSpPr txBox="1"/>
            <p:nvPr/>
          </p:nvSpPr>
          <p:spPr>
            <a:xfrm>
              <a:off x="5100424" y="4341357"/>
              <a:ext cx="5775910" cy="1059423"/>
            </a:xfrm>
            <a:prstGeom prst="rect">
              <a:avLst/>
            </a:prstGeom>
            <a:noFill/>
          </p:spPr>
          <p:txBody>
            <a:bodyPr lIns="91440" tIns="45720" rIns="91440" bIns="45720" anchor="t" anchorCtr="0"/>
            <a:lstStyle/>
            <a:p>
              <a:pPr>
                <a:lnSpc>
                  <a:spcPct val="130000"/>
                </a:lnSpc>
              </a:pPr>
              <a:r>
                <a:rPr lang="zh-CN" altLang="en-US" sz="1335" dirty="0">
                  <a:cs typeface="+mn-ea"/>
                </a:rPr>
                <a:t>  选择技术：采用了基于接收信号强度（</a:t>
              </a:r>
              <a:r>
                <a:rPr lang="en-US" altLang="zh-CN" sz="1335" dirty="0">
                  <a:cs typeface="+mn-ea"/>
                </a:rPr>
                <a:t>RSS</a:t>
              </a:r>
              <a:r>
                <a:rPr lang="zh-CN" altLang="en-US" sz="1335" dirty="0">
                  <a:cs typeface="+mn-ea"/>
                </a:rPr>
                <a:t>）的多边测量算法，用于室内定位。</a:t>
              </a:r>
              <a:endParaRPr lang="zh-CN" altLang="en-US" sz="1335" dirty="0">
                <a:cs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335" dirty="0">
                  <a:cs typeface="+mn-ea"/>
                </a:rPr>
                <a:t>  实施步骤：</a:t>
              </a:r>
              <a:endParaRPr lang="zh-CN" altLang="en-US" sz="1335" dirty="0">
                <a:cs typeface="+mn-ea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335" dirty="0"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335" dirty="0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972738" y="1701383"/>
            <a:ext cx="6981662" cy="113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模块配置：设置波特率、数据位、停止位、奇偶校验等参数，以确保与系统兼容。</a:t>
            </a:r>
            <a:endParaRPr lang="zh-CN" altLang="en-US" sz="1335" i="1" dirty="0">
              <a:cs typeface="+mn-ea"/>
            </a:endParaRPr>
          </a:p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网络建立：确保所有设备在同一通信频道上，并具备足够的信号覆盖范围。</a:t>
            </a:r>
            <a:endParaRPr lang="zh-CN" altLang="en-US" sz="1335" i="1" dirty="0">
              <a:cs typeface="+mn-ea"/>
            </a:endParaRPr>
          </a:p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数据传输和接收：采用有效的数据编码和解码技术，处理可能的干扰和数据丢失问题。</a:t>
            </a:r>
            <a:endParaRPr lang="zh-CN" altLang="en-US" sz="1335" i="1" dirty="0">
              <a:cs typeface="+mn-ea"/>
            </a:endParaRPr>
          </a:p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安全性考虑：实施加密和认证等措施，保护传输数据的安全。</a:t>
            </a:r>
            <a:endParaRPr lang="zh-CN" altLang="en-US" sz="1335" i="1" dirty="0"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2300" y="4875517"/>
            <a:ext cx="651860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信号采集：集成多个光敏传感器捕获光信号，并转换为信号强度值。</a:t>
            </a:r>
            <a:endParaRPr lang="zh-CN" altLang="en-US" sz="1335" i="1" dirty="0">
              <a:cs typeface="+mn-ea"/>
            </a:endParaRPr>
          </a:p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数据预处理：对信号强度进行滤波和增益调整，以确保数据准确性和一致性。</a:t>
            </a:r>
            <a:endParaRPr lang="zh-CN" altLang="en-US" sz="1335" i="1" dirty="0">
              <a:cs typeface="+mn-ea"/>
            </a:endParaRPr>
          </a:p>
          <a:p>
            <a:pPr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35" i="1" dirty="0">
                <a:cs typeface="+mn-ea"/>
              </a:rPr>
              <a:t>距离估计和位置解算：利用路径损耗模型和三边测量法计算接收器的位置。</a:t>
            </a:r>
            <a:endParaRPr lang="zh-CN" altLang="en-US" i="1" dirty="0"/>
          </a:p>
        </p:txBody>
      </p:sp>
      <p:pic>
        <p:nvPicPr>
          <p:cNvPr id="1026" name="Picture 2" descr="科技无线通讯图片素材-正版创意图片500581507-摄图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2" y="1402818"/>
            <a:ext cx="4249105" cy="2527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种基于最小二乘法的室内三维定位改进算法的制作方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247" y="3191964"/>
            <a:ext cx="4468921" cy="2857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圆角矩形 48"/>
          <p:cNvSpPr/>
          <p:nvPr/>
        </p:nvSpPr>
        <p:spPr>
          <a:xfrm>
            <a:off x="943714" y="4326848"/>
            <a:ext cx="6136374" cy="1507126"/>
          </a:xfrm>
          <a:prstGeom prst="roundRect">
            <a:avLst/>
          </a:prstGeom>
          <a:noFill/>
          <a:ln w="31750">
            <a:solidFill>
              <a:srgbClr val="646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19" name="圆角矩形 48"/>
          <p:cNvSpPr/>
          <p:nvPr/>
        </p:nvSpPr>
        <p:spPr>
          <a:xfrm>
            <a:off x="4836850" y="1093593"/>
            <a:ext cx="6981661" cy="1795615"/>
          </a:xfrm>
          <a:prstGeom prst="roundRect">
            <a:avLst/>
          </a:prstGeom>
          <a:noFill/>
          <a:ln w="31750">
            <a:solidFill>
              <a:srgbClr val="646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3707927" y="4973846"/>
            <a:ext cx="1264071" cy="1264071"/>
            <a:chOff x="3602100" y="4141250"/>
            <a:chExt cx="1264071" cy="1264071"/>
          </a:xfrm>
        </p:grpSpPr>
        <p:sp>
          <p:nvSpPr>
            <p:cNvPr id="81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203721" y="3147773"/>
            <a:ext cx="1264071" cy="1264071"/>
            <a:chOff x="3602100" y="4141250"/>
            <a:chExt cx="1264071" cy="1264071"/>
          </a:xfrm>
        </p:grpSpPr>
        <p:sp>
          <p:nvSpPr>
            <p:cNvPr id="84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212800" y="4705292"/>
            <a:ext cx="1264071" cy="1264071"/>
            <a:chOff x="3602100" y="4141250"/>
            <a:chExt cx="1264071" cy="1264071"/>
          </a:xfrm>
        </p:grpSpPr>
        <p:sp>
          <p:nvSpPr>
            <p:cNvPr id="69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492665" y="3031689"/>
            <a:ext cx="1264071" cy="1264071"/>
            <a:chOff x="3602100" y="4141250"/>
            <a:chExt cx="1264071" cy="1264071"/>
          </a:xfrm>
        </p:grpSpPr>
        <p:sp>
          <p:nvSpPr>
            <p:cNvPr id="73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" name="Freeform 6"/>
          <p:cNvSpPr>
            <a:spLocks noEditPoints="1"/>
          </p:cNvSpPr>
          <p:nvPr/>
        </p:nvSpPr>
        <p:spPr bwMode="auto">
          <a:xfrm>
            <a:off x="4637435" y="2818924"/>
            <a:ext cx="2797008" cy="2797008"/>
          </a:xfrm>
          <a:custGeom>
            <a:avLst/>
            <a:gdLst>
              <a:gd name="T0" fmla="*/ 2189 w 3067"/>
              <a:gd name="T1" fmla="*/ 554 h 3062"/>
              <a:gd name="T2" fmla="*/ 878 w 3067"/>
              <a:gd name="T3" fmla="*/ 2507 h 3062"/>
              <a:gd name="T4" fmla="*/ 576 w 3067"/>
              <a:gd name="T5" fmla="*/ 2734 h 3062"/>
              <a:gd name="T6" fmla="*/ 968 w 3067"/>
              <a:gd name="T7" fmla="*/ 2704 h 3062"/>
              <a:gd name="T8" fmla="*/ 1122 w 3067"/>
              <a:gd name="T9" fmla="*/ 3013 h 3062"/>
              <a:gd name="T10" fmla="*/ 1474 w 3067"/>
              <a:gd name="T11" fmla="*/ 2829 h 3062"/>
              <a:gd name="T12" fmla="*/ 1712 w 3067"/>
              <a:gd name="T13" fmla="*/ 3062 h 3062"/>
              <a:gd name="T14" fmla="*/ 1968 w 3067"/>
              <a:gd name="T15" fmla="*/ 2754 h 3062"/>
              <a:gd name="T16" fmla="*/ 2309 w 3067"/>
              <a:gd name="T17" fmla="*/ 2867 h 3062"/>
              <a:gd name="T18" fmla="*/ 2420 w 3067"/>
              <a:gd name="T19" fmla="*/ 2480 h 3062"/>
              <a:gd name="T20" fmla="*/ 2744 w 3067"/>
              <a:gd name="T21" fmla="*/ 2493 h 3062"/>
              <a:gd name="T22" fmla="*/ 2704 w 3067"/>
              <a:gd name="T23" fmla="*/ 2092 h 3062"/>
              <a:gd name="T24" fmla="*/ 3017 w 3067"/>
              <a:gd name="T25" fmla="*/ 1964 h 3062"/>
              <a:gd name="T26" fmla="*/ 2830 w 3067"/>
              <a:gd name="T27" fmla="*/ 1608 h 3062"/>
              <a:gd name="T28" fmla="*/ 3067 w 3067"/>
              <a:gd name="T29" fmla="*/ 1361 h 3062"/>
              <a:gd name="T30" fmla="*/ 2760 w 3067"/>
              <a:gd name="T31" fmla="*/ 1104 h 3062"/>
              <a:gd name="T32" fmla="*/ 2889 w 3067"/>
              <a:gd name="T33" fmla="*/ 800 h 3062"/>
              <a:gd name="T34" fmla="*/ 2513 w 3067"/>
              <a:gd name="T35" fmla="*/ 674 h 3062"/>
              <a:gd name="T36" fmla="*/ 2492 w 3067"/>
              <a:gd name="T37" fmla="*/ 328 h 3062"/>
              <a:gd name="T38" fmla="*/ 2102 w 3067"/>
              <a:gd name="T39" fmla="*/ 355 h 3062"/>
              <a:gd name="T40" fmla="*/ 1945 w 3067"/>
              <a:gd name="T41" fmla="*/ 48 h 3062"/>
              <a:gd name="T42" fmla="*/ 1600 w 3067"/>
              <a:gd name="T43" fmla="*/ 220 h 3062"/>
              <a:gd name="T44" fmla="*/ 1355 w 3067"/>
              <a:gd name="T45" fmla="*/ 0 h 3062"/>
              <a:gd name="T46" fmla="*/ 1101 w 3067"/>
              <a:gd name="T47" fmla="*/ 285 h 3062"/>
              <a:gd name="T48" fmla="*/ 758 w 3067"/>
              <a:gd name="T49" fmla="*/ 195 h 3062"/>
              <a:gd name="T50" fmla="*/ 638 w 3067"/>
              <a:gd name="T51" fmla="*/ 556 h 3062"/>
              <a:gd name="T52" fmla="*/ 323 w 3067"/>
              <a:gd name="T53" fmla="*/ 568 h 3062"/>
              <a:gd name="T54" fmla="*/ 344 w 3067"/>
              <a:gd name="T55" fmla="*/ 948 h 3062"/>
              <a:gd name="T56" fmla="*/ 50 w 3067"/>
              <a:gd name="T57" fmla="*/ 1097 h 3062"/>
              <a:gd name="T58" fmla="*/ 216 w 3067"/>
              <a:gd name="T59" fmla="*/ 1443 h 3062"/>
              <a:gd name="T60" fmla="*/ 0 w 3067"/>
              <a:gd name="T61" fmla="*/ 1701 h 3062"/>
              <a:gd name="T62" fmla="*/ 290 w 3067"/>
              <a:gd name="T63" fmla="*/ 1956 h 3062"/>
              <a:gd name="T64" fmla="*/ 179 w 3067"/>
              <a:gd name="T65" fmla="*/ 2262 h 3062"/>
              <a:gd name="T66" fmla="*/ 547 w 3067"/>
              <a:gd name="T67" fmla="*/ 2390 h 3062"/>
              <a:gd name="T68" fmla="*/ 576 w 3067"/>
              <a:gd name="T69" fmla="*/ 2734 h 3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7" h="3062">
                <a:moveTo>
                  <a:pt x="557" y="875"/>
                </a:moveTo>
                <a:cubicBezTo>
                  <a:pt x="919" y="336"/>
                  <a:pt x="1650" y="192"/>
                  <a:pt x="2189" y="554"/>
                </a:cubicBezTo>
                <a:cubicBezTo>
                  <a:pt x="2728" y="916"/>
                  <a:pt x="2872" y="1647"/>
                  <a:pt x="2510" y="2186"/>
                </a:cubicBezTo>
                <a:cubicBezTo>
                  <a:pt x="2148" y="2726"/>
                  <a:pt x="1418" y="2869"/>
                  <a:pt x="878" y="2507"/>
                </a:cubicBezTo>
                <a:cubicBezTo>
                  <a:pt x="339" y="2145"/>
                  <a:pt x="195" y="1415"/>
                  <a:pt x="557" y="875"/>
                </a:cubicBezTo>
                <a:close/>
                <a:moveTo>
                  <a:pt x="576" y="2734"/>
                </a:moveTo>
                <a:lnTo>
                  <a:pt x="779" y="2870"/>
                </a:lnTo>
                <a:lnTo>
                  <a:pt x="968" y="2704"/>
                </a:lnTo>
                <a:cubicBezTo>
                  <a:pt x="1014" y="2726"/>
                  <a:pt x="1062" y="2745"/>
                  <a:pt x="1110" y="2761"/>
                </a:cubicBezTo>
                <a:lnTo>
                  <a:pt x="1122" y="3013"/>
                </a:lnTo>
                <a:lnTo>
                  <a:pt x="1363" y="3060"/>
                </a:lnTo>
                <a:lnTo>
                  <a:pt x="1474" y="2829"/>
                </a:lnTo>
                <a:cubicBezTo>
                  <a:pt x="1517" y="2831"/>
                  <a:pt x="1560" y="2830"/>
                  <a:pt x="1603" y="2828"/>
                </a:cubicBezTo>
                <a:lnTo>
                  <a:pt x="1712" y="3062"/>
                </a:lnTo>
                <a:lnTo>
                  <a:pt x="1952" y="3015"/>
                </a:lnTo>
                <a:lnTo>
                  <a:pt x="1968" y="2754"/>
                </a:lnTo>
                <a:cubicBezTo>
                  <a:pt x="2017" y="2737"/>
                  <a:pt x="2066" y="2716"/>
                  <a:pt x="2113" y="2692"/>
                </a:cubicBezTo>
                <a:lnTo>
                  <a:pt x="2309" y="2867"/>
                </a:lnTo>
                <a:lnTo>
                  <a:pt x="2510" y="2728"/>
                </a:lnTo>
                <a:lnTo>
                  <a:pt x="2420" y="2480"/>
                </a:lnTo>
                <a:cubicBezTo>
                  <a:pt x="2446" y="2455"/>
                  <a:pt x="2472" y="2429"/>
                  <a:pt x="2497" y="2401"/>
                </a:cubicBezTo>
                <a:lnTo>
                  <a:pt x="2744" y="2493"/>
                </a:lnTo>
                <a:lnTo>
                  <a:pt x="2880" y="2290"/>
                </a:lnTo>
                <a:lnTo>
                  <a:pt x="2704" y="2092"/>
                </a:lnTo>
                <a:cubicBezTo>
                  <a:pt x="2723" y="2053"/>
                  <a:pt x="2740" y="2013"/>
                  <a:pt x="2754" y="1973"/>
                </a:cubicBezTo>
                <a:lnTo>
                  <a:pt x="3017" y="1964"/>
                </a:lnTo>
                <a:lnTo>
                  <a:pt x="3066" y="1725"/>
                </a:lnTo>
                <a:lnTo>
                  <a:pt x="2830" y="1608"/>
                </a:lnTo>
                <a:cubicBezTo>
                  <a:pt x="2832" y="1562"/>
                  <a:pt x="2833" y="1515"/>
                  <a:pt x="2831" y="1469"/>
                </a:cubicBezTo>
                <a:lnTo>
                  <a:pt x="3067" y="1361"/>
                </a:lnTo>
                <a:lnTo>
                  <a:pt x="3019" y="1121"/>
                </a:lnTo>
                <a:lnTo>
                  <a:pt x="2760" y="1104"/>
                </a:lnTo>
                <a:cubicBezTo>
                  <a:pt x="2747" y="1064"/>
                  <a:pt x="2731" y="1024"/>
                  <a:pt x="2713" y="986"/>
                </a:cubicBezTo>
                <a:lnTo>
                  <a:pt x="2889" y="800"/>
                </a:lnTo>
                <a:lnTo>
                  <a:pt x="2754" y="595"/>
                </a:lnTo>
                <a:lnTo>
                  <a:pt x="2513" y="674"/>
                </a:lnTo>
                <a:cubicBezTo>
                  <a:pt x="2480" y="635"/>
                  <a:pt x="2444" y="598"/>
                  <a:pt x="2406" y="563"/>
                </a:cubicBezTo>
                <a:lnTo>
                  <a:pt x="2492" y="328"/>
                </a:lnTo>
                <a:lnTo>
                  <a:pt x="2288" y="191"/>
                </a:lnTo>
                <a:lnTo>
                  <a:pt x="2102" y="355"/>
                </a:lnTo>
                <a:cubicBezTo>
                  <a:pt x="2055" y="331"/>
                  <a:pt x="2006" y="310"/>
                  <a:pt x="1957" y="293"/>
                </a:cubicBezTo>
                <a:lnTo>
                  <a:pt x="1945" y="48"/>
                </a:lnTo>
                <a:lnTo>
                  <a:pt x="1705" y="1"/>
                </a:lnTo>
                <a:lnTo>
                  <a:pt x="1600" y="220"/>
                </a:lnTo>
                <a:cubicBezTo>
                  <a:pt x="1552" y="217"/>
                  <a:pt x="1504" y="216"/>
                  <a:pt x="1457" y="218"/>
                </a:cubicBezTo>
                <a:lnTo>
                  <a:pt x="1355" y="0"/>
                </a:lnTo>
                <a:lnTo>
                  <a:pt x="1115" y="46"/>
                </a:lnTo>
                <a:lnTo>
                  <a:pt x="1101" y="285"/>
                </a:lnTo>
                <a:cubicBezTo>
                  <a:pt x="1044" y="304"/>
                  <a:pt x="989" y="326"/>
                  <a:pt x="935" y="353"/>
                </a:cubicBezTo>
                <a:lnTo>
                  <a:pt x="758" y="195"/>
                </a:lnTo>
                <a:lnTo>
                  <a:pt x="557" y="333"/>
                </a:lnTo>
                <a:lnTo>
                  <a:pt x="638" y="556"/>
                </a:lnTo>
                <a:cubicBezTo>
                  <a:pt x="606" y="585"/>
                  <a:pt x="574" y="617"/>
                  <a:pt x="545" y="650"/>
                </a:cubicBezTo>
                <a:lnTo>
                  <a:pt x="323" y="568"/>
                </a:lnTo>
                <a:lnTo>
                  <a:pt x="187" y="771"/>
                </a:lnTo>
                <a:lnTo>
                  <a:pt x="344" y="948"/>
                </a:lnTo>
                <a:cubicBezTo>
                  <a:pt x="322" y="995"/>
                  <a:pt x="302" y="1042"/>
                  <a:pt x="285" y="1090"/>
                </a:cubicBezTo>
                <a:lnTo>
                  <a:pt x="50" y="1097"/>
                </a:lnTo>
                <a:lnTo>
                  <a:pt x="2" y="1337"/>
                </a:lnTo>
                <a:lnTo>
                  <a:pt x="216" y="1443"/>
                </a:lnTo>
                <a:cubicBezTo>
                  <a:pt x="213" y="1496"/>
                  <a:pt x="213" y="1549"/>
                  <a:pt x="216" y="1602"/>
                </a:cubicBezTo>
                <a:lnTo>
                  <a:pt x="0" y="1701"/>
                </a:lnTo>
                <a:lnTo>
                  <a:pt x="48" y="1941"/>
                </a:lnTo>
                <a:lnTo>
                  <a:pt x="290" y="1956"/>
                </a:lnTo>
                <a:cubicBezTo>
                  <a:pt x="305" y="2000"/>
                  <a:pt x="324" y="2044"/>
                  <a:pt x="344" y="2086"/>
                </a:cubicBezTo>
                <a:lnTo>
                  <a:pt x="179" y="2262"/>
                </a:lnTo>
                <a:lnTo>
                  <a:pt x="313" y="2467"/>
                </a:lnTo>
                <a:lnTo>
                  <a:pt x="547" y="2390"/>
                </a:lnTo>
                <a:cubicBezTo>
                  <a:pt x="582" y="2429"/>
                  <a:pt x="620" y="2466"/>
                  <a:pt x="661" y="2502"/>
                </a:cubicBezTo>
                <a:lnTo>
                  <a:pt x="576" y="2734"/>
                </a:lnTo>
                <a:close/>
              </a:path>
            </a:pathLst>
          </a:custGeom>
          <a:solidFill>
            <a:srgbClr val="F4F4F4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Freeform 7"/>
          <p:cNvSpPr>
            <a:spLocks noEditPoints="1"/>
          </p:cNvSpPr>
          <p:nvPr/>
        </p:nvSpPr>
        <p:spPr bwMode="auto">
          <a:xfrm>
            <a:off x="5556395" y="5278846"/>
            <a:ext cx="995205" cy="1079477"/>
          </a:xfrm>
          <a:custGeom>
            <a:avLst/>
            <a:gdLst>
              <a:gd name="T0" fmla="*/ 0 w 1094"/>
              <a:gd name="T1" fmla="*/ 0 h 1182"/>
              <a:gd name="T2" fmla="*/ 1094 w 1094"/>
              <a:gd name="T3" fmla="*/ 0 h 1182"/>
              <a:gd name="T4" fmla="*/ 1094 w 1094"/>
              <a:gd name="T5" fmla="*/ 511 h 1182"/>
              <a:gd name="T6" fmla="*/ 0 w 1094"/>
              <a:gd name="T7" fmla="*/ 511 h 1182"/>
              <a:gd name="T8" fmla="*/ 0 w 1094"/>
              <a:gd name="T9" fmla="*/ 0 h 1182"/>
              <a:gd name="T10" fmla="*/ 113 w 1094"/>
              <a:gd name="T11" fmla="*/ 567 h 1182"/>
              <a:gd name="T12" fmla="*/ 981 w 1094"/>
              <a:gd name="T13" fmla="*/ 567 h 1182"/>
              <a:gd name="T14" fmla="*/ 981 w 1094"/>
              <a:gd name="T15" fmla="*/ 774 h 1182"/>
              <a:gd name="T16" fmla="*/ 113 w 1094"/>
              <a:gd name="T17" fmla="*/ 774 h 1182"/>
              <a:gd name="T18" fmla="*/ 113 w 1094"/>
              <a:gd name="T19" fmla="*/ 567 h 1182"/>
              <a:gd name="T20" fmla="*/ 132 w 1094"/>
              <a:gd name="T21" fmla="*/ 822 h 1182"/>
              <a:gd name="T22" fmla="*/ 961 w 1094"/>
              <a:gd name="T23" fmla="*/ 822 h 1182"/>
              <a:gd name="T24" fmla="*/ 961 w 1094"/>
              <a:gd name="T25" fmla="*/ 979 h 1182"/>
              <a:gd name="T26" fmla="*/ 132 w 1094"/>
              <a:gd name="T27" fmla="*/ 979 h 1182"/>
              <a:gd name="T28" fmla="*/ 132 w 1094"/>
              <a:gd name="T29" fmla="*/ 822 h 1182"/>
              <a:gd name="T30" fmla="*/ 368 w 1094"/>
              <a:gd name="T31" fmla="*/ 1025 h 1182"/>
              <a:gd name="T32" fmla="*/ 725 w 1094"/>
              <a:gd name="T33" fmla="*/ 1025 h 1182"/>
              <a:gd name="T34" fmla="*/ 725 w 1094"/>
              <a:gd name="T35" fmla="*/ 1182 h 1182"/>
              <a:gd name="T36" fmla="*/ 368 w 1094"/>
              <a:gd name="T37" fmla="*/ 1182 h 1182"/>
              <a:gd name="T38" fmla="*/ 368 w 1094"/>
              <a:gd name="T39" fmla="*/ 1025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94" h="1182">
                <a:moveTo>
                  <a:pt x="0" y="0"/>
                </a:moveTo>
                <a:lnTo>
                  <a:pt x="1094" y="0"/>
                </a:lnTo>
                <a:lnTo>
                  <a:pt x="1094" y="511"/>
                </a:lnTo>
                <a:lnTo>
                  <a:pt x="0" y="511"/>
                </a:lnTo>
                <a:lnTo>
                  <a:pt x="0" y="0"/>
                </a:lnTo>
                <a:close/>
                <a:moveTo>
                  <a:pt x="113" y="567"/>
                </a:moveTo>
                <a:lnTo>
                  <a:pt x="981" y="567"/>
                </a:lnTo>
                <a:lnTo>
                  <a:pt x="981" y="774"/>
                </a:lnTo>
                <a:lnTo>
                  <a:pt x="113" y="774"/>
                </a:lnTo>
                <a:lnTo>
                  <a:pt x="113" y="567"/>
                </a:lnTo>
                <a:close/>
                <a:moveTo>
                  <a:pt x="132" y="822"/>
                </a:moveTo>
                <a:lnTo>
                  <a:pt x="961" y="822"/>
                </a:lnTo>
                <a:lnTo>
                  <a:pt x="961" y="979"/>
                </a:lnTo>
                <a:lnTo>
                  <a:pt x="132" y="979"/>
                </a:lnTo>
                <a:lnTo>
                  <a:pt x="132" y="822"/>
                </a:lnTo>
                <a:close/>
                <a:moveTo>
                  <a:pt x="368" y="1025"/>
                </a:moveTo>
                <a:lnTo>
                  <a:pt x="725" y="1025"/>
                </a:lnTo>
                <a:lnTo>
                  <a:pt x="725" y="1182"/>
                </a:lnTo>
                <a:lnTo>
                  <a:pt x="368" y="1182"/>
                </a:lnTo>
                <a:lnTo>
                  <a:pt x="368" y="1025"/>
                </a:lnTo>
                <a:close/>
              </a:path>
            </a:pathLst>
          </a:custGeom>
          <a:solidFill>
            <a:srgbClr val="40474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Freeform 18"/>
          <p:cNvSpPr/>
          <p:nvPr/>
        </p:nvSpPr>
        <p:spPr bwMode="auto">
          <a:xfrm>
            <a:off x="5000604" y="3183501"/>
            <a:ext cx="2070669" cy="2042578"/>
          </a:xfrm>
          <a:custGeom>
            <a:avLst/>
            <a:gdLst>
              <a:gd name="T0" fmla="*/ 810 w 2267"/>
              <a:gd name="T1" fmla="*/ 2236 h 2236"/>
              <a:gd name="T2" fmla="*/ 0 w 2267"/>
              <a:gd name="T3" fmla="*/ 1141 h 2236"/>
              <a:gd name="T4" fmla="*/ 1133 w 2267"/>
              <a:gd name="T5" fmla="*/ 0 h 2236"/>
              <a:gd name="T6" fmla="*/ 2267 w 2267"/>
              <a:gd name="T7" fmla="*/ 1141 h 2236"/>
              <a:gd name="T8" fmla="*/ 1456 w 2267"/>
              <a:gd name="T9" fmla="*/ 2236 h 2236"/>
              <a:gd name="T10" fmla="*/ 810 w 2267"/>
              <a:gd name="T11" fmla="*/ 2236 h 2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7" h="2236">
                <a:moveTo>
                  <a:pt x="810" y="2236"/>
                </a:moveTo>
                <a:cubicBezTo>
                  <a:pt x="342" y="2096"/>
                  <a:pt x="0" y="1659"/>
                  <a:pt x="0" y="1141"/>
                </a:cubicBezTo>
                <a:cubicBezTo>
                  <a:pt x="0" y="511"/>
                  <a:pt x="507" y="0"/>
                  <a:pt x="1133" y="0"/>
                </a:cubicBezTo>
                <a:cubicBezTo>
                  <a:pt x="1759" y="0"/>
                  <a:pt x="2267" y="511"/>
                  <a:pt x="2267" y="1141"/>
                </a:cubicBezTo>
                <a:cubicBezTo>
                  <a:pt x="2267" y="1659"/>
                  <a:pt x="1925" y="2096"/>
                  <a:pt x="1456" y="2236"/>
                </a:cubicBezTo>
                <a:lnTo>
                  <a:pt x="810" y="223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0184" y="3913683"/>
            <a:ext cx="249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六个创新点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14430" y="526307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2802" y="345444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cs typeface="+mn-ea"/>
                <a:sym typeface="+mn-lt"/>
              </a:rPr>
              <a:t>2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16278" y="333997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cs typeface="+mn-ea"/>
                <a:sym typeface="+mn-lt"/>
              </a:rPr>
              <a:t>5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6293" y="50110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cs typeface="+mn-ea"/>
                <a:sym typeface="+mn-lt"/>
              </a:rPr>
              <a:t>6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66534" y="1106724"/>
            <a:ext cx="328414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实时更新策略</a:t>
            </a:r>
            <a:endParaRPr lang="en-US" altLang="zh-CN" sz="1800" b="1" dirty="0">
              <a:solidFill>
                <a:srgbClr val="24292F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rgbClr val="24292F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采用实时更新的策略，收到发送端信号后即更新一次坐标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避免了死等坐标信号，提高了系统的实时性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01292" y="2880581"/>
            <a:ext cx="26998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三维坐标融合</a:t>
            </a:r>
            <a:endParaRPr lang="en-US" altLang="zh-CN" sz="1800" b="1" dirty="0">
              <a:solidFill>
                <a:srgbClr val="24292F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1800" b="1" dirty="0">
              <a:solidFill>
                <a:srgbClr val="24292F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通过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TOF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测距仪和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MPU6050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的多传感器融合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增强了系统的空间定位能力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27036" y="1698430"/>
            <a:ext cx="2547999" cy="827199"/>
            <a:chOff x="1530769" y="1220583"/>
            <a:chExt cx="2541093" cy="859104"/>
          </a:xfrm>
        </p:grpSpPr>
        <p:sp>
          <p:nvSpPr>
            <p:cNvPr id="22" name="文本框 21"/>
            <p:cNvSpPr txBox="1"/>
            <p:nvPr/>
          </p:nvSpPr>
          <p:spPr>
            <a:xfrm>
              <a:off x="1613214" y="1273996"/>
              <a:ext cx="2456293" cy="805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提高了系统效率</a:t>
              </a:r>
              <a:endParaRPr lang="en-US" altLang="zh-CN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采用自动化数据处理</a:t>
              </a:r>
              <a:endParaRPr lang="en-US" altLang="zh-CN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节省了人工处理校对时间</a:t>
              </a:r>
              <a:endParaRPr lang="en-US" altLang="zh-CN" dirty="0">
                <a:solidFill>
                  <a:srgbClr val="24292F"/>
                </a:solidFill>
                <a:latin typeface="-apple-system"/>
              </a:endParaRPr>
            </a:p>
            <a:p>
              <a:endParaRPr lang="zh-CN" altLang="en-US" b="0" i="0" dirty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  <p:sp>
          <p:nvSpPr>
            <p:cNvPr id="37" name="圆角矩形 47"/>
            <p:cNvSpPr/>
            <p:nvPr/>
          </p:nvSpPr>
          <p:spPr>
            <a:xfrm>
              <a:off x="1530769" y="1220583"/>
              <a:ext cx="2541093" cy="856161"/>
            </a:xfrm>
            <a:prstGeom prst="roundRect">
              <a:avLst/>
            </a:prstGeom>
            <a:noFill/>
            <a:ln w="12700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645921" y="123758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自动化数据处理</a:t>
            </a:r>
            <a:endParaRPr lang="en-US" altLang="zh-CN" sz="1800" b="1" dirty="0">
              <a:solidFill>
                <a:srgbClr val="24292F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2622" y="2763676"/>
            <a:ext cx="2787964" cy="1648168"/>
            <a:chOff x="382622" y="2763676"/>
            <a:chExt cx="2787964" cy="1648168"/>
          </a:xfrm>
        </p:grpSpPr>
        <p:sp>
          <p:nvSpPr>
            <p:cNvPr id="20" name="文本框 19"/>
            <p:cNvSpPr txBox="1"/>
            <p:nvPr/>
          </p:nvSpPr>
          <p:spPr>
            <a:xfrm>
              <a:off x="398744" y="2763676"/>
              <a:ext cx="277184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24292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距离计算方法</a:t>
              </a:r>
              <a:endParaRPr lang="en-US" altLang="zh-CN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/>
              <a:endParaRPr lang="zh-CN" altLang="en-US" b="1" dirty="0">
                <a:solidFill>
                  <a:srgbClr val="24292F"/>
                </a:solidFill>
                <a:latin typeface="-apple-system"/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从朗伯模型改为使用</a:t>
              </a:r>
              <a:r>
                <a:rPr lang="en-US" altLang="zh-CN" dirty="0">
                  <a:solidFill>
                    <a:srgbClr val="24292F"/>
                  </a:solidFill>
                  <a:latin typeface="-apple-system"/>
                </a:rPr>
                <a:t>TOF200C</a:t>
              </a: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激光测距仪和光敏电阻模块</a:t>
              </a:r>
              <a:endParaRPr lang="en-US" altLang="zh-CN" dirty="0">
                <a:solidFill>
                  <a:srgbClr val="24292F"/>
                </a:solidFill>
                <a:latin typeface="-apple-system"/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结合实地测量光强分布情况</a:t>
              </a:r>
              <a:endParaRPr lang="en-US" altLang="zh-CN" dirty="0">
                <a:solidFill>
                  <a:srgbClr val="24292F"/>
                </a:solidFill>
                <a:latin typeface="-apple-system"/>
              </a:endParaRPr>
            </a:p>
            <a:p>
              <a:pPr marL="285750" lvl="1" indent="-285750">
                <a:buFont typeface="Wingdings" panose="05000000000000000000" pitchFamily="2" charset="2"/>
                <a:buChar char="ü"/>
              </a:pP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简化建模，提高数据可靠性</a:t>
              </a:r>
              <a:endParaRPr lang="zh-CN" altLang="en-US" dirty="0">
                <a:solidFill>
                  <a:srgbClr val="24292F"/>
                </a:solidFill>
                <a:latin typeface="-apple-system"/>
              </a:endParaRPr>
            </a:p>
          </p:txBody>
        </p:sp>
        <p:sp>
          <p:nvSpPr>
            <p:cNvPr id="23" name="圆角矩形 47"/>
            <p:cNvSpPr/>
            <p:nvPr/>
          </p:nvSpPr>
          <p:spPr>
            <a:xfrm>
              <a:off x="382622" y="3254293"/>
              <a:ext cx="2722846" cy="1157551"/>
            </a:xfrm>
            <a:prstGeom prst="roundRect">
              <a:avLst/>
            </a:prstGeom>
            <a:noFill/>
            <a:ln w="12700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0072" y="4663196"/>
            <a:ext cx="3202213" cy="1466790"/>
            <a:chOff x="420072" y="4663196"/>
            <a:chExt cx="3202213" cy="1466790"/>
          </a:xfrm>
        </p:grpSpPr>
        <p:sp>
          <p:nvSpPr>
            <p:cNvPr id="18" name="文本框 17"/>
            <p:cNvSpPr txBox="1"/>
            <p:nvPr/>
          </p:nvSpPr>
          <p:spPr>
            <a:xfrm>
              <a:off x="420072" y="4663196"/>
              <a:ext cx="3202213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24292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信号交互优化</a:t>
              </a:r>
              <a:endParaRPr lang="en-US" altLang="zh-CN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/>
              <a:endParaRPr lang="en-US" altLang="zh-CN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采用双向确认信息传输方式，确保数据传输的可靠性。</a:t>
              </a:r>
              <a:endParaRPr lang="en-US" altLang="zh-CN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自动跳过长时间未获取正确信息的情况，提高了系统的鲁棒性。</a:t>
              </a:r>
              <a:endParaRPr lang="zh-CN" altLang="en-US" b="0" i="0" dirty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  <p:sp>
          <p:nvSpPr>
            <p:cNvPr id="25" name="圆角矩形 47"/>
            <p:cNvSpPr/>
            <p:nvPr/>
          </p:nvSpPr>
          <p:spPr>
            <a:xfrm>
              <a:off x="495034" y="5159570"/>
              <a:ext cx="3018833" cy="970416"/>
            </a:xfrm>
            <a:prstGeom prst="roundRect">
              <a:avLst/>
            </a:prstGeom>
            <a:noFill/>
            <a:ln w="12700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98122" y="4698212"/>
            <a:ext cx="3284146" cy="1446550"/>
            <a:chOff x="8598122" y="4698212"/>
            <a:chExt cx="3284146" cy="1446550"/>
          </a:xfrm>
        </p:grpSpPr>
        <p:sp>
          <p:nvSpPr>
            <p:cNvPr id="28" name="文本框 27"/>
            <p:cNvSpPr txBox="1"/>
            <p:nvPr/>
          </p:nvSpPr>
          <p:spPr>
            <a:xfrm>
              <a:off x="8598122" y="4698212"/>
              <a:ext cx="328414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24292F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多边定位算法增强</a:t>
              </a:r>
              <a:endParaRPr lang="en-US" altLang="zh-CN" sz="1800" b="1" dirty="0">
                <a:solidFill>
                  <a:srgbClr val="24292F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/>
              <a:endParaRPr lang="en-US" altLang="zh-CN" dirty="0">
                <a:solidFill>
                  <a:srgbClr val="24292F"/>
                </a:solidFill>
                <a:latin typeface="-apple-system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多边定位算法，提高系统稳定性和准确性。</a:t>
              </a:r>
              <a:endParaRPr lang="en-US" altLang="zh-CN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处理</a:t>
              </a:r>
              <a:r>
                <a:rPr lang="zh-CN" altLang="en-US" dirty="0">
                  <a:solidFill>
                    <a:srgbClr val="24292F"/>
                  </a:solidFill>
                  <a:latin typeface="-apple-system"/>
                </a:rPr>
                <a:t>特殊情况</a:t>
              </a:r>
              <a:r>
                <a:rPr lang="zh-CN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，增强系统鲁棒性和准确性。</a:t>
              </a:r>
              <a:endParaRPr lang="zh-CN" altLang="en-US" b="0" i="0" dirty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  <p:sp>
          <p:nvSpPr>
            <p:cNvPr id="27" name="圆角矩形 47"/>
            <p:cNvSpPr/>
            <p:nvPr/>
          </p:nvSpPr>
          <p:spPr>
            <a:xfrm>
              <a:off x="8661288" y="5213109"/>
              <a:ext cx="3048657" cy="896785"/>
            </a:xfrm>
            <a:prstGeom prst="roundRect">
              <a:avLst/>
            </a:prstGeom>
            <a:noFill/>
            <a:ln w="12700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32" name="圆角矩形 47"/>
          <p:cNvSpPr/>
          <p:nvPr/>
        </p:nvSpPr>
        <p:spPr>
          <a:xfrm>
            <a:off x="8915191" y="3366201"/>
            <a:ext cx="2573953" cy="896785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3" name="圆角矩形 47"/>
          <p:cNvSpPr/>
          <p:nvPr/>
        </p:nvSpPr>
        <p:spPr>
          <a:xfrm>
            <a:off x="8027743" y="1620861"/>
            <a:ext cx="3310086" cy="982408"/>
          </a:xfrm>
          <a:prstGeom prst="roundRect">
            <a:avLst/>
          </a:prstGeom>
          <a:noFill/>
          <a:ln w="12700">
            <a:solidFill>
              <a:srgbClr val="414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cs typeface="+mn-ea"/>
              <a:sym typeface="+mn-lt"/>
            </a:endParaRPr>
          </a:p>
        </p:txBody>
      </p:sp>
      <p:sp>
        <p:nvSpPr>
          <p:cNvPr id="34" name="文本框 10"/>
          <p:cNvSpPr txBox="1"/>
          <p:nvPr/>
        </p:nvSpPr>
        <p:spPr>
          <a:xfrm>
            <a:off x="600200" y="581131"/>
            <a:ext cx="4456292" cy="66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4954"/>
                </a:solidFill>
                <a:cs typeface="+mn-ea"/>
                <a:sym typeface="+mn-lt"/>
              </a:rPr>
              <a:t>研究创新</a:t>
            </a:r>
            <a:endParaRPr lang="en-US" altLang="zh-CN" sz="2400" dirty="0">
              <a:solidFill>
                <a:srgbClr val="414954"/>
              </a:solidFill>
              <a:cs typeface="+mn-ea"/>
              <a:sym typeface="+mn-lt"/>
            </a:endParaRPr>
          </a:p>
          <a:p>
            <a:r>
              <a:rPr lang="en-US" altLang="zh-CN" sz="1335" dirty="0">
                <a:solidFill>
                  <a:srgbClr val="414954"/>
                </a:solidFill>
                <a:cs typeface="+mn-ea"/>
                <a:sym typeface="+mn-lt"/>
              </a:rPr>
              <a:t>Research innovation</a:t>
            </a:r>
            <a:endParaRPr lang="zh-CN" altLang="en-US" sz="13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447094" y="1696446"/>
            <a:ext cx="1264071" cy="1264071"/>
            <a:chOff x="3602100" y="4141250"/>
            <a:chExt cx="1264071" cy="1264071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863757" y="19891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cs typeface="+mn-ea"/>
                <a:sym typeface="+mn-lt"/>
              </a:rPr>
              <a:t>4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165621" y="1664243"/>
            <a:ext cx="1264071" cy="1264071"/>
            <a:chOff x="3602100" y="4141250"/>
            <a:chExt cx="1264071" cy="1264071"/>
          </a:xfrm>
        </p:grpSpPr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3602100" y="4141250"/>
              <a:ext cx="1264071" cy="1264071"/>
            </a:xfrm>
            <a:custGeom>
              <a:avLst/>
              <a:gdLst>
                <a:gd name="T0" fmla="*/ 813 w 1386"/>
                <a:gd name="T1" fmla="*/ 164 h 1385"/>
                <a:gd name="T2" fmla="*/ 561 w 1386"/>
                <a:gd name="T3" fmla="*/ 1218 h 1385"/>
                <a:gd name="T4" fmla="*/ 477 w 1386"/>
                <a:gd name="T5" fmla="*/ 1353 h 1385"/>
                <a:gd name="T6" fmla="*/ 638 w 1386"/>
                <a:gd name="T7" fmla="*/ 1279 h 1385"/>
                <a:gd name="T8" fmla="*/ 751 w 1386"/>
                <a:gd name="T9" fmla="*/ 1385 h 1385"/>
                <a:gd name="T10" fmla="*/ 871 w 1386"/>
                <a:gd name="T11" fmla="*/ 1251 h 1385"/>
                <a:gd name="T12" fmla="*/ 1007 w 1386"/>
                <a:gd name="T13" fmla="*/ 1312 h 1385"/>
                <a:gd name="T14" fmla="*/ 1067 w 1386"/>
                <a:gd name="T15" fmla="*/ 1142 h 1385"/>
                <a:gd name="T16" fmla="*/ 1229 w 1386"/>
                <a:gd name="T17" fmla="*/ 1135 h 1385"/>
                <a:gd name="T18" fmla="*/ 1215 w 1386"/>
                <a:gd name="T19" fmla="*/ 954 h 1385"/>
                <a:gd name="T20" fmla="*/ 1354 w 1386"/>
                <a:gd name="T21" fmla="*/ 908 h 1385"/>
                <a:gd name="T22" fmla="*/ 1274 w 1386"/>
                <a:gd name="T23" fmla="*/ 745 h 1385"/>
                <a:gd name="T24" fmla="*/ 1386 w 1386"/>
                <a:gd name="T25" fmla="*/ 641 h 1385"/>
                <a:gd name="T26" fmla="*/ 1251 w 1386"/>
                <a:gd name="T27" fmla="*/ 520 h 1385"/>
                <a:gd name="T28" fmla="*/ 1313 w 1386"/>
                <a:gd name="T29" fmla="*/ 378 h 1385"/>
                <a:gd name="T30" fmla="*/ 1143 w 1386"/>
                <a:gd name="T31" fmla="*/ 318 h 1385"/>
                <a:gd name="T32" fmla="*/ 1150 w 1386"/>
                <a:gd name="T33" fmla="*/ 168 h 1385"/>
                <a:gd name="T34" fmla="*/ 972 w 1386"/>
                <a:gd name="T35" fmla="*/ 175 h 1385"/>
                <a:gd name="T36" fmla="*/ 909 w 1386"/>
                <a:gd name="T37" fmla="*/ 32 h 1385"/>
                <a:gd name="T38" fmla="*/ 748 w 1386"/>
                <a:gd name="T39" fmla="*/ 105 h 1385"/>
                <a:gd name="T40" fmla="*/ 634 w 1386"/>
                <a:gd name="T41" fmla="*/ 0 h 1385"/>
                <a:gd name="T42" fmla="*/ 516 w 1386"/>
                <a:gd name="T43" fmla="*/ 127 h 1385"/>
                <a:gd name="T44" fmla="*/ 378 w 1386"/>
                <a:gd name="T45" fmla="*/ 72 h 1385"/>
                <a:gd name="T46" fmla="*/ 315 w 1386"/>
                <a:gd name="T47" fmla="*/ 233 h 1385"/>
                <a:gd name="T48" fmla="*/ 157 w 1386"/>
                <a:gd name="T49" fmla="*/ 250 h 1385"/>
                <a:gd name="T50" fmla="*/ 163 w 1386"/>
                <a:gd name="T51" fmla="*/ 421 h 1385"/>
                <a:gd name="T52" fmla="*/ 32 w 1386"/>
                <a:gd name="T53" fmla="*/ 476 h 1385"/>
                <a:gd name="T54" fmla="*/ 100 w 1386"/>
                <a:gd name="T55" fmla="*/ 634 h 1385"/>
                <a:gd name="T56" fmla="*/ 0 w 1386"/>
                <a:gd name="T57" fmla="*/ 744 h 1385"/>
                <a:gd name="T58" fmla="*/ 123 w 1386"/>
                <a:gd name="T59" fmla="*/ 864 h 1385"/>
                <a:gd name="T60" fmla="*/ 73 w 1386"/>
                <a:gd name="T61" fmla="*/ 1007 h 1385"/>
                <a:gd name="T62" fmla="*/ 235 w 1386"/>
                <a:gd name="T63" fmla="*/ 1069 h 1385"/>
                <a:gd name="T64" fmla="*/ 236 w 1386"/>
                <a:gd name="T65" fmla="*/ 1216 h 1385"/>
                <a:gd name="T66" fmla="*/ 411 w 1386"/>
                <a:gd name="T67" fmla="*/ 1212 h 1385"/>
                <a:gd name="T68" fmla="*/ 477 w 1386"/>
                <a:gd name="T69" fmla="*/ 135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6" h="1385">
                  <a:moveTo>
                    <a:pt x="160" y="565"/>
                  </a:moveTo>
                  <a:cubicBezTo>
                    <a:pt x="229" y="274"/>
                    <a:pt x="522" y="94"/>
                    <a:pt x="813" y="164"/>
                  </a:cubicBezTo>
                  <a:cubicBezTo>
                    <a:pt x="1104" y="233"/>
                    <a:pt x="1284" y="526"/>
                    <a:pt x="1214" y="817"/>
                  </a:cubicBezTo>
                  <a:cubicBezTo>
                    <a:pt x="1145" y="1108"/>
                    <a:pt x="852" y="1288"/>
                    <a:pt x="561" y="1218"/>
                  </a:cubicBezTo>
                  <a:cubicBezTo>
                    <a:pt x="270" y="1149"/>
                    <a:pt x="90" y="856"/>
                    <a:pt x="160" y="565"/>
                  </a:cubicBezTo>
                  <a:close/>
                  <a:moveTo>
                    <a:pt x="477" y="1353"/>
                  </a:moveTo>
                  <a:lnTo>
                    <a:pt x="584" y="1379"/>
                  </a:lnTo>
                  <a:lnTo>
                    <a:pt x="638" y="1279"/>
                  </a:lnTo>
                  <a:cubicBezTo>
                    <a:pt x="661" y="1281"/>
                    <a:pt x="684" y="1281"/>
                    <a:pt x="706" y="1280"/>
                  </a:cubicBezTo>
                  <a:lnTo>
                    <a:pt x="751" y="1385"/>
                  </a:lnTo>
                  <a:lnTo>
                    <a:pt x="860" y="1367"/>
                  </a:lnTo>
                  <a:lnTo>
                    <a:pt x="871" y="1251"/>
                  </a:lnTo>
                  <a:cubicBezTo>
                    <a:pt x="889" y="1245"/>
                    <a:pt x="907" y="1238"/>
                    <a:pt x="925" y="1230"/>
                  </a:cubicBezTo>
                  <a:lnTo>
                    <a:pt x="1007" y="1312"/>
                  </a:lnTo>
                  <a:lnTo>
                    <a:pt x="1101" y="1255"/>
                  </a:lnTo>
                  <a:lnTo>
                    <a:pt x="1067" y="1142"/>
                  </a:lnTo>
                  <a:cubicBezTo>
                    <a:pt x="1085" y="1126"/>
                    <a:pt x="1103" y="1110"/>
                    <a:pt x="1119" y="1092"/>
                  </a:cubicBezTo>
                  <a:lnTo>
                    <a:pt x="1229" y="1135"/>
                  </a:lnTo>
                  <a:lnTo>
                    <a:pt x="1292" y="1045"/>
                  </a:lnTo>
                  <a:lnTo>
                    <a:pt x="1215" y="954"/>
                  </a:lnTo>
                  <a:cubicBezTo>
                    <a:pt x="1222" y="939"/>
                    <a:pt x="1229" y="924"/>
                    <a:pt x="1235" y="909"/>
                  </a:cubicBezTo>
                  <a:lnTo>
                    <a:pt x="1354" y="908"/>
                  </a:lnTo>
                  <a:lnTo>
                    <a:pt x="1379" y="801"/>
                  </a:lnTo>
                  <a:lnTo>
                    <a:pt x="1274" y="745"/>
                  </a:lnTo>
                  <a:cubicBezTo>
                    <a:pt x="1276" y="725"/>
                    <a:pt x="1277" y="706"/>
                    <a:pt x="1277" y="686"/>
                  </a:cubicBezTo>
                  <a:lnTo>
                    <a:pt x="1386" y="641"/>
                  </a:lnTo>
                  <a:lnTo>
                    <a:pt x="1369" y="532"/>
                  </a:lnTo>
                  <a:lnTo>
                    <a:pt x="1251" y="520"/>
                  </a:lnTo>
                  <a:cubicBezTo>
                    <a:pt x="1245" y="500"/>
                    <a:pt x="1238" y="480"/>
                    <a:pt x="1230" y="461"/>
                  </a:cubicBezTo>
                  <a:lnTo>
                    <a:pt x="1313" y="378"/>
                  </a:lnTo>
                  <a:lnTo>
                    <a:pt x="1255" y="284"/>
                  </a:lnTo>
                  <a:lnTo>
                    <a:pt x="1143" y="318"/>
                  </a:lnTo>
                  <a:cubicBezTo>
                    <a:pt x="1131" y="303"/>
                    <a:pt x="1118" y="289"/>
                    <a:pt x="1105" y="275"/>
                  </a:cubicBezTo>
                  <a:lnTo>
                    <a:pt x="1150" y="168"/>
                  </a:lnTo>
                  <a:lnTo>
                    <a:pt x="1061" y="103"/>
                  </a:lnTo>
                  <a:lnTo>
                    <a:pt x="972" y="175"/>
                  </a:lnTo>
                  <a:cubicBezTo>
                    <a:pt x="952" y="164"/>
                    <a:pt x="931" y="154"/>
                    <a:pt x="909" y="145"/>
                  </a:cubicBezTo>
                  <a:lnTo>
                    <a:pt x="909" y="32"/>
                  </a:lnTo>
                  <a:lnTo>
                    <a:pt x="801" y="6"/>
                  </a:lnTo>
                  <a:lnTo>
                    <a:pt x="748" y="105"/>
                  </a:lnTo>
                  <a:cubicBezTo>
                    <a:pt x="725" y="102"/>
                    <a:pt x="701" y="101"/>
                    <a:pt x="678" y="101"/>
                  </a:cubicBezTo>
                  <a:lnTo>
                    <a:pt x="634" y="0"/>
                  </a:lnTo>
                  <a:lnTo>
                    <a:pt x="526" y="18"/>
                  </a:lnTo>
                  <a:lnTo>
                    <a:pt x="516" y="127"/>
                  </a:lnTo>
                  <a:cubicBezTo>
                    <a:pt x="495" y="133"/>
                    <a:pt x="475" y="140"/>
                    <a:pt x="455" y="149"/>
                  </a:cubicBezTo>
                  <a:lnTo>
                    <a:pt x="378" y="72"/>
                  </a:lnTo>
                  <a:lnTo>
                    <a:pt x="284" y="130"/>
                  </a:lnTo>
                  <a:lnTo>
                    <a:pt x="315" y="233"/>
                  </a:lnTo>
                  <a:cubicBezTo>
                    <a:pt x="295" y="250"/>
                    <a:pt x="275" y="269"/>
                    <a:pt x="256" y="288"/>
                  </a:cubicBezTo>
                  <a:lnTo>
                    <a:pt x="157" y="250"/>
                  </a:lnTo>
                  <a:lnTo>
                    <a:pt x="94" y="340"/>
                  </a:lnTo>
                  <a:lnTo>
                    <a:pt x="163" y="421"/>
                  </a:lnTo>
                  <a:cubicBezTo>
                    <a:pt x="154" y="439"/>
                    <a:pt x="145" y="457"/>
                    <a:pt x="138" y="476"/>
                  </a:cubicBezTo>
                  <a:lnTo>
                    <a:pt x="32" y="476"/>
                  </a:lnTo>
                  <a:lnTo>
                    <a:pt x="6" y="584"/>
                  </a:lnTo>
                  <a:lnTo>
                    <a:pt x="100" y="634"/>
                  </a:lnTo>
                  <a:cubicBezTo>
                    <a:pt x="98" y="657"/>
                    <a:pt x="97" y="680"/>
                    <a:pt x="97" y="703"/>
                  </a:cubicBezTo>
                  <a:lnTo>
                    <a:pt x="0" y="744"/>
                  </a:lnTo>
                  <a:lnTo>
                    <a:pt x="17" y="853"/>
                  </a:lnTo>
                  <a:lnTo>
                    <a:pt x="123" y="864"/>
                  </a:lnTo>
                  <a:cubicBezTo>
                    <a:pt x="130" y="887"/>
                    <a:pt x="139" y="909"/>
                    <a:pt x="148" y="931"/>
                  </a:cubicBezTo>
                  <a:lnTo>
                    <a:pt x="73" y="1007"/>
                  </a:lnTo>
                  <a:lnTo>
                    <a:pt x="131" y="1101"/>
                  </a:lnTo>
                  <a:lnTo>
                    <a:pt x="235" y="1069"/>
                  </a:lnTo>
                  <a:cubicBezTo>
                    <a:pt x="248" y="1086"/>
                    <a:pt x="263" y="1101"/>
                    <a:pt x="278" y="1116"/>
                  </a:cubicBezTo>
                  <a:lnTo>
                    <a:pt x="236" y="1216"/>
                  </a:lnTo>
                  <a:lnTo>
                    <a:pt x="325" y="1282"/>
                  </a:lnTo>
                  <a:lnTo>
                    <a:pt x="411" y="1212"/>
                  </a:lnTo>
                  <a:cubicBezTo>
                    <a:pt x="432" y="1223"/>
                    <a:pt x="454" y="1233"/>
                    <a:pt x="477" y="1242"/>
                  </a:cubicBezTo>
                  <a:lnTo>
                    <a:pt x="477" y="1353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3714461" y="4257626"/>
              <a:ext cx="1027308" cy="1027308"/>
            </a:xfrm>
            <a:custGeom>
              <a:avLst/>
              <a:gdLst>
                <a:gd name="T0" fmla="*/ 1062 w 1128"/>
                <a:gd name="T1" fmla="*/ 683 h 1128"/>
                <a:gd name="T2" fmla="*/ 683 w 1128"/>
                <a:gd name="T3" fmla="*/ 66 h 1128"/>
                <a:gd name="T4" fmla="*/ 66 w 1128"/>
                <a:gd name="T5" fmla="*/ 445 h 1128"/>
                <a:gd name="T6" fmla="*/ 445 w 1128"/>
                <a:gd name="T7" fmla="*/ 1062 h 1128"/>
                <a:gd name="T8" fmla="*/ 1062 w 1128"/>
                <a:gd name="T9" fmla="*/ 683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1128">
                  <a:moveTo>
                    <a:pt x="1062" y="683"/>
                  </a:moveTo>
                  <a:cubicBezTo>
                    <a:pt x="1128" y="408"/>
                    <a:pt x="958" y="132"/>
                    <a:pt x="683" y="66"/>
                  </a:cubicBezTo>
                  <a:cubicBezTo>
                    <a:pt x="408" y="0"/>
                    <a:pt x="132" y="170"/>
                    <a:pt x="66" y="445"/>
                  </a:cubicBezTo>
                  <a:cubicBezTo>
                    <a:pt x="0" y="720"/>
                    <a:pt x="170" y="996"/>
                    <a:pt x="445" y="1062"/>
                  </a:cubicBezTo>
                  <a:cubicBezTo>
                    <a:pt x="720" y="1128"/>
                    <a:pt x="996" y="958"/>
                    <a:pt x="1062" y="683"/>
                  </a:cubicBezTo>
                  <a:close/>
                </a:path>
              </a:pathLst>
            </a:custGeom>
            <a:solidFill>
              <a:srgbClr val="E11F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4582284" y="195693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36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3928269" y="1839189"/>
            <a:ext cx="4335463" cy="107632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400" dirty="0">
                <a:solidFill>
                  <a:srgbClr val="414954"/>
                </a:solidFill>
                <a:cs typeface="+mn-ea"/>
                <a:sym typeface="+mn-lt"/>
              </a:rPr>
              <a:t>PART 03</a:t>
            </a:r>
            <a:endParaRPr lang="zh-CN" altLang="en-US" sz="6400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2255573" y="3118147"/>
            <a:ext cx="7680853" cy="115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4954"/>
                </a:solidFill>
                <a:cs typeface="+mn-ea"/>
                <a:sym typeface="+mn-lt"/>
              </a:rPr>
              <a:t>系统需求分析</a:t>
            </a:r>
            <a:endParaRPr lang="zh-CN" altLang="en-US" sz="4800" b="1" dirty="0">
              <a:solidFill>
                <a:srgbClr val="4149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135" dirty="0">
                <a:solidFill>
                  <a:srgbClr val="414954"/>
                </a:solidFill>
                <a:cs typeface="+mn-ea"/>
                <a:sym typeface="+mn-lt"/>
              </a:rPr>
              <a:t>Background and significance of topic selection</a:t>
            </a:r>
            <a:endParaRPr lang="zh-CN" altLang="en-US" sz="2135" dirty="0">
              <a:solidFill>
                <a:srgbClr val="414954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139" y="535460"/>
            <a:ext cx="11045723" cy="5787081"/>
            <a:chOff x="429854" y="401595"/>
            <a:chExt cx="8284292" cy="4340311"/>
          </a:xfrm>
        </p:grpSpPr>
        <p:sp>
          <p:nvSpPr>
            <p:cNvPr id="10" name="任意多边形 9"/>
            <p:cNvSpPr/>
            <p:nvPr/>
          </p:nvSpPr>
          <p:spPr>
            <a:xfrm>
              <a:off x="429854" y="401595"/>
              <a:ext cx="8284292" cy="4340311"/>
            </a:xfrm>
            <a:custGeom>
              <a:avLst/>
              <a:gdLst>
                <a:gd name="connsiteX0" fmla="*/ 543697 w 8180173"/>
                <a:gd name="connsiteY0" fmla="*/ 12357 h 4053016"/>
                <a:gd name="connsiteX1" fmla="*/ 24714 w 8180173"/>
                <a:gd name="connsiteY1" fmla="*/ 679622 h 4053016"/>
                <a:gd name="connsiteX2" fmla="*/ 0 w 8180173"/>
                <a:gd name="connsiteY2" fmla="*/ 3336324 h 4053016"/>
                <a:gd name="connsiteX3" fmla="*/ 543697 w 8180173"/>
                <a:gd name="connsiteY3" fmla="*/ 4053016 h 4053016"/>
                <a:gd name="connsiteX4" fmla="*/ 7624119 w 8180173"/>
                <a:gd name="connsiteY4" fmla="*/ 4028303 h 4053016"/>
                <a:gd name="connsiteX5" fmla="*/ 8180173 w 8180173"/>
                <a:gd name="connsiteY5" fmla="*/ 3336324 h 4053016"/>
                <a:gd name="connsiteX6" fmla="*/ 8167816 w 8180173"/>
                <a:gd name="connsiteY6" fmla="*/ 667265 h 4053016"/>
                <a:gd name="connsiteX7" fmla="*/ 7648832 w 8180173"/>
                <a:gd name="connsiteY7" fmla="*/ 0 h 4053016"/>
                <a:gd name="connsiteX8" fmla="*/ 543697 w 8180173"/>
                <a:gd name="connsiteY8" fmla="*/ 12357 h 405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0173" h="4053016">
                  <a:moveTo>
                    <a:pt x="543697" y="12357"/>
                  </a:moveTo>
                  <a:lnTo>
                    <a:pt x="24714" y="679622"/>
                  </a:lnTo>
                  <a:lnTo>
                    <a:pt x="0" y="3336324"/>
                  </a:lnTo>
                  <a:lnTo>
                    <a:pt x="543697" y="4053016"/>
                  </a:lnTo>
                  <a:lnTo>
                    <a:pt x="7624119" y="4028303"/>
                  </a:lnTo>
                  <a:lnTo>
                    <a:pt x="8180173" y="3336324"/>
                  </a:lnTo>
                  <a:lnTo>
                    <a:pt x="8167816" y="667265"/>
                  </a:lnTo>
                  <a:lnTo>
                    <a:pt x="7648832" y="0"/>
                  </a:lnTo>
                  <a:lnTo>
                    <a:pt x="543697" y="12357"/>
                  </a:lnTo>
                  <a:close/>
                </a:path>
              </a:pathLst>
            </a:cu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252" y="526707"/>
              <a:ext cx="8021497" cy="4090086"/>
            </a:xfrm>
            <a:prstGeom prst="rect">
              <a:avLst/>
            </a:prstGeom>
            <a:noFill/>
            <a:ln w="9525">
              <a:solidFill>
                <a:srgbClr val="414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03387" y="2850637"/>
            <a:ext cx="1585227" cy="24000"/>
          </a:xfrm>
          <a:prstGeom prst="rect">
            <a:avLst/>
          </a:prstGeom>
          <a:solidFill>
            <a:srgbClr val="414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solidFill>
                <a:srgbClr val="41495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5st21vn2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st21vn2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6302</Words>
  <Application>WPS 演示</Application>
  <PresentationFormat>宽屏</PresentationFormat>
  <Paragraphs>1294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宋体</vt:lpstr>
      <vt:lpstr>Wingdings</vt:lpstr>
      <vt:lpstr>汉仪旗黑-55简</vt:lpstr>
      <vt:lpstr>黑体</vt:lpstr>
      <vt:lpstr>微软雅黑</vt:lpstr>
      <vt:lpstr>-apple-system</vt:lpstr>
      <vt:lpstr>Segoe Print</vt:lpstr>
      <vt:lpstr>印品黑体</vt:lpstr>
      <vt:lpstr>Calibri</vt:lpstr>
      <vt:lpstr>Arial</vt:lpstr>
      <vt:lpstr>方正粗黑宋简体</vt:lpstr>
      <vt:lpstr>方正姚体</vt:lpstr>
      <vt:lpstr>Times New Roman</vt:lpstr>
      <vt:lpstr>Arial Unicode MS</vt:lpstr>
      <vt:lpstr>等线</vt:lpstr>
      <vt:lpstr>Cambria Math</vt:lpstr>
      <vt:lpstr>FZSongS--GB1-5</vt:lpstr>
      <vt:lpstr>印品黑体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老戴</cp:lastModifiedBy>
  <cp:revision>190</cp:revision>
  <dcterms:created xsi:type="dcterms:W3CDTF">2016-05-20T12:59:00Z</dcterms:created>
  <dcterms:modified xsi:type="dcterms:W3CDTF">2025-06-25T08:48:53Z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8BB1FCDE13194677A42FF627779F1AC5_12</vt:lpwstr>
  </property>
  <property fmtid="{D5CDD505-2E9C-101B-9397-08002B2CF9AE}" pid="3" name="KSOProductBuildVer">
    <vt:lpwstr>2052-12.1.0.21541</vt:lpwstr>
  </property>
</Properties>
</file>